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96C-4D26-9BB9-0D1CA7341B2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96C-4D26-9BB9-0D1CA7341B2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96C-4D26-9BB9-0D1CA7341B2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 Answer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822</c:v>
                </c:pt>
                <c:pt idx="1">
                  <c:v>21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3C-4470-BB12-F56B88262C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Not at All Likely</c:v>
                </c:pt>
                <c:pt idx="1">
                  <c:v>Somewhat Likely</c:v>
                </c:pt>
                <c:pt idx="2">
                  <c:v>Unsure</c:v>
                </c:pt>
                <c:pt idx="3">
                  <c:v>Somewhat LIkely</c:v>
                </c:pt>
                <c:pt idx="4">
                  <c:v>Very Likely</c:v>
                </c:pt>
                <c:pt idx="5">
                  <c:v>No Answer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14</c:v>
                </c:pt>
                <c:pt idx="1">
                  <c:v>13</c:v>
                </c:pt>
                <c:pt idx="2">
                  <c:v>82</c:v>
                </c:pt>
                <c:pt idx="3">
                  <c:v>168</c:v>
                </c:pt>
                <c:pt idx="4">
                  <c:v>557</c:v>
                </c:pt>
                <c:pt idx="5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FA-4753-A282-F3463E0C512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931257104"/>
        <c:axId val="931258064"/>
      </c:barChart>
      <c:catAx>
        <c:axId val="93125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1258064"/>
        <c:crosses val="autoZero"/>
        <c:auto val="1"/>
        <c:lblAlgn val="ctr"/>
        <c:lblOffset val="100"/>
        <c:noMultiLvlLbl val="0"/>
      </c:catAx>
      <c:valAx>
        <c:axId val="931258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1257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Cable TV</c:v>
                </c:pt>
                <c:pt idx="1">
                  <c:v>Satellite</c:v>
                </c:pt>
                <c:pt idx="2">
                  <c:v>Antennae</c:v>
                </c:pt>
                <c:pt idx="3">
                  <c:v>Online Video Service</c:v>
                </c:pt>
                <c:pt idx="4">
                  <c:v>None of the Above</c:v>
                </c:pt>
                <c:pt idx="5">
                  <c:v>Cable &amp; Online</c:v>
                </c:pt>
                <c:pt idx="6">
                  <c:v>Antennae &amp; Online</c:v>
                </c:pt>
                <c:pt idx="7">
                  <c:v>Satellite &amp; Online</c:v>
                </c:pt>
                <c:pt idx="8">
                  <c:v>Cable &amp; Antennae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446</c:v>
                </c:pt>
                <c:pt idx="1">
                  <c:v>25</c:v>
                </c:pt>
                <c:pt idx="2">
                  <c:v>11</c:v>
                </c:pt>
                <c:pt idx="3">
                  <c:v>204</c:v>
                </c:pt>
                <c:pt idx="4">
                  <c:v>47</c:v>
                </c:pt>
                <c:pt idx="5">
                  <c:v>111</c:v>
                </c:pt>
                <c:pt idx="6">
                  <c:v>23</c:v>
                </c:pt>
                <c:pt idx="7">
                  <c:v>4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A7-449E-93E0-0DE573F287B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31243664"/>
        <c:axId val="931243024"/>
      </c:barChart>
      <c:catAx>
        <c:axId val="93124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1243024"/>
        <c:crosses val="autoZero"/>
        <c:auto val="1"/>
        <c:lblAlgn val="ctr"/>
        <c:lblOffset val="100"/>
        <c:noMultiLvlLbl val="0"/>
      </c:catAx>
      <c:valAx>
        <c:axId val="931243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1243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13-488A-AC06-64DC87CF69F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13-488A-AC06-64DC87CF69F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613-488A-AC06-64DC87CF69F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613-488A-AC06-64DC87CF69F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No Answer</c:v>
                </c:pt>
                <c:pt idx="3">
                  <c:v>Yes &amp; No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401</c:v>
                </c:pt>
                <c:pt idx="1">
                  <c:v>375</c:v>
                </c:pt>
                <c:pt idx="2">
                  <c:v>84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74-49DB-9350-788D80A88AA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$30-$40</c:v>
                </c:pt>
                <c:pt idx="1">
                  <c:v>$41-$50</c:v>
                </c:pt>
                <c:pt idx="2">
                  <c:v>$51-$60</c:v>
                </c:pt>
                <c:pt idx="3">
                  <c:v>$61-$70</c:v>
                </c:pt>
                <c:pt idx="4">
                  <c:v>$71 or More</c:v>
                </c:pt>
                <c:pt idx="5">
                  <c:v>Over $100</c:v>
                </c:pt>
                <c:pt idx="6">
                  <c:v>Less than $30</c:v>
                </c:pt>
                <c:pt idx="7">
                  <c:v>No Answer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84</c:v>
                </c:pt>
                <c:pt idx="1">
                  <c:v>42</c:v>
                </c:pt>
                <c:pt idx="2">
                  <c:v>37</c:v>
                </c:pt>
                <c:pt idx="3">
                  <c:v>107</c:v>
                </c:pt>
                <c:pt idx="4">
                  <c:v>530</c:v>
                </c:pt>
                <c:pt idx="5">
                  <c:v>2</c:v>
                </c:pt>
                <c:pt idx="6">
                  <c:v>2</c:v>
                </c:pt>
                <c:pt idx="7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D6-4699-B3EC-292A2AEE7D9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16058104"/>
        <c:axId val="916058744"/>
      </c:barChart>
      <c:catAx>
        <c:axId val="916058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6058744"/>
        <c:crosses val="autoZero"/>
        <c:auto val="1"/>
        <c:lblAlgn val="ctr"/>
        <c:lblOffset val="100"/>
        <c:noMultiLvlLbl val="0"/>
      </c:catAx>
      <c:valAx>
        <c:axId val="916058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6058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72A-493A-807E-F02A2AC20F2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72A-493A-807E-F02A2AC20F2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72A-493A-807E-F02A2AC20F2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72A-493A-807E-F02A2AC20F2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  <c:pt idx="3">
                  <c:v>No Answer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618</c:v>
                </c:pt>
                <c:pt idx="1">
                  <c:v>231</c:v>
                </c:pt>
                <c:pt idx="2">
                  <c:v>2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25-40DA-83DB-9B20A4729FA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Not at All Likely</c:v>
                </c:pt>
                <c:pt idx="1">
                  <c:v>Somewhat Unlikely</c:v>
                </c:pt>
                <c:pt idx="2">
                  <c:v>Unsure</c:v>
                </c:pt>
                <c:pt idx="3">
                  <c:v>Somewhat Likely</c:v>
                </c:pt>
                <c:pt idx="4">
                  <c:v>Very Likely</c:v>
                </c:pt>
                <c:pt idx="5">
                  <c:v>No Answer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73</c:v>
                </c:pt>
                <c:pt idx="1">
                  <c:v>50</c:v>
                </c:pt>
                <c:pt idx="2">
                  <c:v>211</c:v>
                </c:pt>
                <c:pt idx="3">
                  <c:v>148</c:v>
                </c:pt>
                <c:pt idx="4">
                  <c:v>319</c:v>
                </c:pt>
                <c:pt idx="5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AA-4630-AF2B-13B663CA892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16063544"/>
        <c:axId val="916063864"/>
      </c:barChart>
      <c:catAx>
        <c:axId val="916063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6063864"/>
        <c:crosses val="autoZero"/>
        <c:auto val="1"/>
        <c:lblAlgn val="ctr"/>
        <c:lblOffset val="100"/>
        <c:noMultiLvlLbl val="0"/>
      </c:catAx>
      <c:valAx>
        <c:axId val="916063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6063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133</c:v>
                </c:pt>
                <c:pt idx="1">
                  <c:v>261</c:v>
                </c:pt>
                <c:pt idx="2">
                  <c:v>211</c:v>
                </c:pt>
                <c:pt idx="3">
                  <c:v>155</c:v>
                </c:pt>
                <c:pt idx="4">
                  <c:v>66</c:v>
                </c:pt>
                <c:pt idx="5">
                  <c:v>24</c:v>
                </c:pt>
                <c:pt idx="6">
                  <c:v>14</c:v>
                </c:pt>
                <c:pt idx="7">
                  <c:v>4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85-4F7E-974D-455280659F4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16076664"/>
        <c:axId val="916080824"/>
      </c:barChart>
      <c:catAx>
        <c:axId val="916076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6080824"/>
        <c:crosses val="autoZero"/>
        <c:auto val="1"/>
        <c:lblAlgn val="ctr"/>
        <c:lblOffset val="100"/>
        <c:noMultiLvlLbl val="0"/>
      </c:catAx>
      <c:valAx>
        <c:axId val="916080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6076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10+</c:v>
                </c:pt>
                <c:pt idx="10">
                  <c:v>No Answer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53</c:v>
                </c:pt>
                <c:pt idx="1">
                  <c:v>124</c:v>
                </c:pt>
                <c:pt idx="2">
                  <c:v>116</c:v>
                </c:pt>
                <c:pt idx="3">
                  <c:v>107</c:v>
                </c:pt>
                <c:pt idx="4">
                  <c:v>91</c:v>
                </c:pt>
                <c:pt idx="5">
                  <c:v>66</c:v>
                </c:pt>
                <c:pt idx="6">
                  <c:v>45</c:v>
                </c:pt>
                <c:pt idx="7">
                  <c:v>27</c:v>
                </c:pt>
                <c:pt idx="8">
                  <c:v>17</c:v>
                </c:pt>
                <c:pt idx="9">
                  <c:v>175</c:v>
                </c:pt>
                <c:pt idx="10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79-4CDD-A6B8-4AEC40C0C84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16055864"/>
        <c:axId val="916052664"/>
      </c:barChart>
      <c:catAx>
        <c:axId val="916055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6052664"/>
        <c:crosses val="autoZero"/>
        <c:auto val="1"/>
        <c:lblAlgn val="ctr"/>
        <c:lblOffset val="100"/>
        <c:noMultiLvlLbl val="0"/>
      </c:catAx>
      <c:valAx>
        <c:axId val="916052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6055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Under 25</c:v>
                </c:pt>
                <c:pt idx="1">
                  <c:v>26-34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65 and Up</c:v>
                </c:pt>
                <c:pt idx="6">
                  <c:v>No Answer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40</c:v>
                </c:pt>
                <c:pt idx="1">
                  <c:v>68</c:v>
                </c:pt>
                <c:pt idx="2">
                  <c:v>125</c:v>
                </c:pt>
                <c:pt idx="3">
                  <c:v>250</c:v>
                </c:pt>
                <c:pt idx="4">
                  <c:v>94</c:v>
                </c:pt>
                <c:pt idx="5">
                  <c:v>369</c:v>
                </c:pt>
                <c:pt idx="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2E-481E-930C-7547D9A1A22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15173176"/>
        <c:axId val="1015175096"/>
      </c:barChart>
      <c:catAx>
        <c:axId val="1015173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5175096"/>
        <c:crosses val="autoZero"/>
        <c:auto val="1"/>
        <c:lblAlgn val="ctr"/>
        <c:lblOffset val="100"/>
        <c:noMultiLvlLbl val="0"/>
      </c:catAx>
      <c:valAx>
        <c:axId val="1015175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5173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DSL</c:v>
                </c:pt>
                <c:pt idx="1">
                  <c:v>Cable</c:v>
                </c:pt>
                <c:pt idx="2">
                  <c:v>Wireless</c:v>
                </c:pt>
                <c:pt idx="3">
                  <c:v>Other</c:v>
                </c:pt>
                <c:pt idx="4">
                  <c:v>None</c:v>
                </c:pt>
                <c:pt idx="5">
                  <c:v>No Answer</c:v>
                </c:pt>
                <c:pt idx="6">
                  <c:v>Mix of 2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27</c:v>
                </c:pt>
                <c:pt idx="1">
                  <c:v>626</c:v>
                </c:pt>
                <c:pt idx="2">
                  <c:v>131</c:v>
                </c:pt>
                <c:pt idx="3">
                  <c:v>7</c:v>
                </c:pt>
                <c:pt idx="4">
                  <c:v>14</c:v>
                </c:pt>
                <c:pt idx="5">
                  <c:v>8</c:v>
                </c:pt>
                <c:pt idx="6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78-4FA4-ACA8-FC9A0568E37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17063056"/>
        <c:axId val="317060176"/>
      </c:barChart>
      <c:catAx>
        <c:axId val="317063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7060176"/>
        <c:crosses val="autoZero"/>
        <c:auto val="1"/>
        <c:lblAlgn val="ctr"/>
        <c:lblOffset val="100"/>
        <c:noMultiLvlLbl val="0"/>
      </c:catAx>
      <c:valAx>
        <c:axId val="317060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706305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Verizon</c:v>
                </c:pt>
                <c:pt idx="1">
                  <c:v>Charter</c:v>
                </c:pt>
                <c:pt idx="2">
                  <c:v>Other</c:v>
                </c:pt>
                <c:pt idx="3">
                  <c:v>No Answer</c:v>
                </c:pt>
                <c:pt idx="4">
                  <c:v>Mix of 2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34</c:v>
                </c:pt>
                <c:pt idx="1">
                  <c:v>809</c:v>
                </c:pt>
                <c:pt idx="2">
                  <c:v>1</c:v>
                </c:pt>
                <c:pt idx="3">
                  <c:v>24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48-422D-A2C1-9A93B207ECF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931248464"/>
        <c:axId val="931249104"/>
      </c:barChart>
      <c:catAx>
        <c:axId val="9312484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1249104"/>
        <c:crosses val="autoZero"/>
        <c:auto val="1"/>
        <c:lblAlgn val="ctr"/>
        <c:lblOffset val="100"/>
        <c:noMultiLvlLbl val="0"/>
      </c:catAx>
      <c:valAx>
        <c:axId val="9312491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1248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864-4D41-935D-EB4D8F2F5FE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864-4D41-935D-EB4D8F2F5FE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864-4D41-935D-EB4D8F2F5FE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864-4D41-935D-EB4D8F2F5FE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864-4D41-935D-EB4D8F2F5FE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Yes</c:v>
                </c:pt>
                <c:pt idx="1">
                  <c:v>No</c:v>
                </c:pt>
                <c:pt idx="2">
                  <c:v>Yes &amp; No</c:v>
                </c:pt>
                <c:pt idx="3">
                  <c:v>No Answer</c:v>
                </c:pt>
                <c:pt idx="4">
                  <c:v>?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308</c:v>
                </c:pt>
                <c:pt idx="1">
                  <c:v>484</c:v>
                </c:pt>
                <c:pt idx="2">
                  <c:v>26</c:v>
                </c:pt>
                <c:pt idx="3">
                  <c:v>53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B8-4814-A873-0A8A7FAE0E8A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$30-$40</c:v>
                </c:pt>
                <c:pt idx="1">
                  <c:v>$41-$50</c:v>
                </c:pt>
                <c:pt idx="2">
                  <c:v>$51-$60</c:v>
                </c:pt>
                <c:pt idx="3">
                  <c:v>$61-$70</c:v>
                </c:pt>
                <c:pt idx="4">
                  <c:v>$71 or More</c:v>
                </c:pt>
                <c:pt idx="5">
                  <c:v>$0 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20</c:v>
                </c:pt>
                <c:pt idx="1">
                  <c:v>39</c:v>
                </c:pt>
                <c:pt idx="2">
                  <c:v>114</c:v>
                </c:pt>
                <c:pt idx="3">
                  <c:v>226</c:v>
                </c:pt>
                <c:pt idx="4">
                  <c:v>437</c:v>
                </c:pt>
                <c:pt idx="5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F6-4736-A50E-783F00B9ACD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96436752"/>
        <c:axId val="696439952"/>
      </c:barChart>
      <c:catAx>
        <c:axId val="69643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6439952"/>
        <c:crosses val="autoZero"/>
        <c:auto val="1"/>
        <c:lblAlgn val="ctr"/>
        <c:lblOffset val="100"/>
        <c:noMultiLvlLbl val="0"/>
      </c:catAx>
      <c:valAx>
        <c:axId val="696439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6436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Communication</c:v>
                </c:pt>
                <c:pt idx="1">
                  <c:v>Work from Home</c:v>
                </c:pt>
                <c:pt idx="2">
                  <c:v>Telework</c:v>
                </c:pt>
                <c:pt idx="3">
                  <c:v>General Info</c:v>
                </c:pt>
                <c:pt idx="4">
                  <c:v>Entertainment</c:v>
                </c:pt>
                <c:pt idx="5">
                  <c:v>School</c:v>
                </c:pt>
                <c:pt idx="6">
                  <c:v>Other</c:v>
                </c:pt>
                <c:pt idx="7">
                  <c:v>No Answer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671</c:v>
                </c:pt>
                <c:pt idx="1">
                  <c:v>421</c:v>
                </c:pt>
                <c:pt idx="2">
                  <c:v>275</c:v>
                </c:pt>
                <c:pt idx="3">
                  <c:v>542</c:v>
                </c:pt>
                <c:pt idx="4">
                  <c:v>520</c:v>
                </c:pt>
                <c:pt idx="5">
                  <c:v>219</c:v>
                </c:pt>
                <c:pt idx="6">
                  <c:v>22</c:v>
                </c:pt>
                <c:pt idx="7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01-4423-A50F-5DC10B24FF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6434832"/>
        <c:axId val="696433872"/>
      </c:barChart>
      <c:catAx>
        <c:axId val="69643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6433872"/>
        <c:crosses val="autoZero"/>
        <c:auto val="1"/>
        <c:lblAlgn val="ctr"/>
        <c:lblOffset val="100"/>
        <c:noMultiLvlLbl val="0"/>
      </c:catAx>
      <c:valAx>
        <c:axId val="696433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6434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6"/>
                <c:pt idx="0">
                  <c:v>Often</c:v>
                </c:pt>
                <c:pt idx="1">
                  <c:v>Sometimes</c:v>
                </c:pt>
                <c:pt idx="2">
                  <c:v>Rarely</c:v>
                </c:pt>
                <c:pt idx="3">
                  <c:v>Never</c:v>
                </c:pt>
                <c:pt idx="4">
                  <c:v>No Answer</c:v>
                </c:pt>
                <c:pt idx="5">
                  <c:v>Other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151</c:v>
                </c:pt>
                <c:pt idx="1">
                  <c:v>342</c:v>
                </c:pt>
                <c:pt idx="2">
                  <c:v>328</c:v>
                </c:pt>
                <c:pt idx="3">
                  <c:v>29</c:v>
                </c:pt>
                <c:pt idx="4">
                  <c:v>24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6D-49F4-B97B-83869ACE1DA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7047376"/>
        <c:axId val="317047696"/>
      </c:barChart>
      <c:catAx>
        <c:axId val="317047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7047696"/>
        <c:crosses val="autoZero"/>
        <c:auto val="1"/>
        <c:lblAlgn val="ctr"/>
        <c:lblOffset val="100"/>
        <c:noMultiLvlLbl val="0"/>
      </c:catAx>
      <c:valAx>
        <c:axId val="317047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7047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Often</c:v>
                </c:pt>
                <c:pt idx="1">
                  <c:v>Sometimes</c:v>
                </c:pt>
                <c:pt idx="2">
                  <c:v>Rarely</c:v>
                </c:pt>
                <c:pt idx="3">
                  <c:v>Never</c:v>
                </c:pt>
                <c:pt idx="4">
                  <c:v>No Answer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228</c:v>
                </c:pt>
                <c:pt idx="1">
                  <c:v>349</c:v>
                </c:pt>
                <c:pt idx="2">
                  <c:v>226</c:v>
                </c:pt>
                <c:pt idx="3">
                  <c:v>46</c:v>
                </c:pt>
                <c:pt idx="4">
                  <c:v>24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DA-4190-AE35-B695F230752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7050576"/>
        <c:axId val="317058576"/>
      </c:barChart>
      <c:catAx>
        <c:axId val="317050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7058576"/>
        <c:crosses val="autoZero"/>
        <c:auto val="1"/>
        <c:lblAlgn val="ctr"/>
        <c:lblOffset val="100"/>
        <c:noMultiLvlLbl val="0"/>
      </c:catAx>
      <c:valAx>
        <c:axId val="317058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7050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Yes</c:v>
                </c:pt>
                <c:pt idx="1">
                  <c:v>No</c:v>
                </c:pt>
                <c:pt idx="2">
                  <c:v>Maybe</c:v>
                </c:pt>
                <c:pt idx="3">
                  <c:v>No Answer</c:v>
                </c:pt>
                <c:pt idx="4">
                  <c:v>If Cheaper</c:v>
                </c:pt>
                <c:pt idx="5">
                  <c:v>Depends</c:v>
                </c:pt>
                <c:pt idx="6">
                  <c:v>Unsure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788</c:v>
                </c:pt>
                <c:pt idx="1">
                  <c:v>38</c:v>
                </c:pt>
                <c:pt idx="2">
                  <c:v>17</c:v>
                </c:pt>
                <c:pt idx="3">
                  <c:v>21</c:v>
                </c:pt>
                <c:pt idx="4">
                  <c:v>6</c:v>
                </c:pt>
                <c:pt idx="5">
                  <c:v>6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2B-4FD2-9A65-601F26D167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6439312"/>
        <c:axId val="696437392"/>
      </c:barChart>
      <c:catAx>
        <c:axId val="696439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6437392"/>
        <c:crosses val="autoZero"/>
        <c:auto val="1"/>
        <c:lblAlgn val="ctr"/>
        <c:lblOffset val="100"/>
        <c:noMultiLvlLbl val="0"/>
      </c:catAx>
      <c:valAx>
        <c:axId val="696437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6439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A6A59-55F8-4AD8-A34F-417250C749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17E5BA-F9E2-4DB0-A6D3-9A279C9D6F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61521-8CEA-483F-831F-F55C40019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A4EF-A889-43AD-BD22-0C02422D4AEF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429E8-BFAF-4A4C-8BA0-EC5D29E62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EAA47-6B18-4E2F-8CF8-A770E39B1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A100-E768-4A0A-91E0-354E97F6C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03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A4269-4E39-42FF-8C12-D99E6D7DF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1B20F-574D-4A9A-BB6F-C4BA9A4ED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F94EF-F694-44A1-B4CE-DE50D0A6B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A4EF-A889-43AD-BD22-0C02422D4AEF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4ACA8-3067-4A59-A318-5097186F6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603B7-F7EA-40FC-87D0-265F06D9E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A100-E768-4A0A-91E0-354E97F6C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9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6EB47B-2182-4BBB-9EA9-18C6E361D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85D1FC-507D-4A26-8EA0-AE275C766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8EF57-B0EE-4E37-8209-7431BA0F5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A4EF-A889-43AD-BD22-0C02422D4AEF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28B66-2888-486A-9B74-4A05058C8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7A493-689C-4527-B149-0B3111719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A100-E768-4A0A-91E0-354E97F6C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58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C9EDC-049F-4541-8794-AE8ED5590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96859-0C51-4368-A0C5-39126A053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6C616-366E-4B89-BB31-F03CC4899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A4EF-A889-43AD-BD22-0C02422D4AEF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9748F-C81B-410F-B58E-38DCB1726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3B6E2-92B0-4BED-8EBB-437567C10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A100-E768-4A0A-91E0-354E97F6C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2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BDF73-8DC1-47C4-82E2-CA61B2036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B0141-F0CE-4FD7-A82E-D94E9CBFE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B1963-90A0-4F55-BA07-72506A7CF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A4EF-A889-43AD-BD22-0C02422D4AEF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E2383-9858-4553-920A-8FA65CB89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300BF-A204-4EBC-8946-A628A6D19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A100-E768-4A0A-91E0-354E97F6C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27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BE08E-9FD5-4FF6-8AFB-F6FB24A21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2BE25-E79E-4CBE-9F99-B96371A83E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BA7E20-E970-47CC-B004-59C762DD1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F8B648-ECF0-4EA6-BEDB-00FF60673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A4EF-A889-43AD-BD22-0C02422D4AEF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8FED61-5EE0-4F6C-926E-C003DB5E1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F580A-C51A-4CBE-8997-8D6EA00FC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A100-E768-4A0A-91E0-354E97F6C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697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2EB77-6F40-453D-BA7A-0C9B89211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E8094B-E6AE-429F-AF94-8899EAC18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939A95-0035-40AF-BEED-0A5D46DB3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FB56CE-CA43-4C88-99A5-2FAB0BDB78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342CCE-0074-4985-96FC-E6C60D3E4A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9927CE-42D8-4173-80FA-80E510FC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A4EF-A889-43AD-BD22-0C02422D4AEF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04F8A-1DC7-41C9-844E-E9F44596E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4655C6-B5D4-4D11-A74E-CA555326D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A100-E768-4A0A-91E0-354E97F6C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9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0EB16-B9B5-4447-8659-1191F6F88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0C59E6-536E-4EC3-A125-ED045A167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A4EF-A889-43AD-BD22-0C02422D4AEF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DDC5AE-8A74-49EC-BF00-346185D69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68DFB8-52B4-453D-8A8D-A3E3E3708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A100-E768-4A0A-91E0-354E97F6C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70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D9E625-350C-4F06-BA64-37F056A37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A4EF-A889-43AD-BD22-0C02422D4AEF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C09306-2334-45F9-AA68-466A9198A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E4E5C6-81B4-4104-A98C-CFCC694CC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A100-E768-4A0A-91E0-354E97F6C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7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9F548-AEF8-45F3-B678-7AF3FFA36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DCD48-6724-4C42-A016-F39C80EB9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C6BBC5-16D1-44D8-B073-4B22E098E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3A240-8ABE-4A4C-9246-0F0E31514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A4EF-A889-43AD-BD22-0C02422D4AEF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193BEF-58A9-4586-8BCE-EBAF94AE1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44436E-7619-4454-94F6-E6344BF41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A100-E768-4A0A-91E0-354E97F6C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45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A0CF7-4175-4944-B356-F8EBD1D3A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923646-CD7F-45C7-B9AA-AA6CCEB9F2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07A061-3B62-425E-AB3B-8A54948D6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5EE658-C405-4B1C-930E-33E6FF534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AA4EF-A889-43AD-BD22-0C02422D4AEF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DCB1F-7A65-4B59-9C9D-07FCDC3CB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BEC232-B562-4D46-B65A-D6A22CB3E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BA100-E768-4A0A-91E0-354E97F6C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0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D6011A-4DCB-4AC7-BA89-BD78077A8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7F6DB0-A6EE-4151-96DC-A13CBCA9A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B6424-E703-4270-A704-E303BE8100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AA4EF-A889-43AD-BD22-0C02422D4AEF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B89FA-BF13-4D4E-8633-CCCDDEBEF4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FEFAB-2A20-4E38-A43F-5AE08CB87B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BA100-E768-4A0A-91E0-354E97F6C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75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532BA15-EDF8-4749-A8F4-11953D03E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6286" y="3602037"/>
            <a:ext cx="10956022" cy="2910729"/>
          </a:xfrm>
        </p:spPr>
        <p:txBody>
          <a:bodyPr>
            <a:normAutofit lnSpcReduction="10000"/>
          </a:bodyPr>
          <a:lstStyle/>
          <a:p>
            <a:endParaRPr lang="en-US" sz="3200" dirty="0"/>
          </a:p>
          <a:p>
            <a:r>
              <a:rPr lang="en-US" sz="3200" dirty="0"/>
              <a:t>Fiber Survey Results</a:t>
            </a:r>
          </a:p>
          <a:p>
            <a:r>
              <a:rPr lang="en-US" sz="2800" dirty="0"/>
              <a:t>872 Replies</a:t>
            </a:r>
          </a:p>
          <a:p>
            <a:endParaRPr lang="en-US" dirty="0"/>
          </a:p>
          <a:p>
            <a:r>
              <a:rPr lang="en-US" dirty="0"/>
              <a:t>     </a:t>
            </a:r>
          </a:p>
          <a:p>
            <a:pPr algn="l"/>
            <a:r>
              <a:rPr lang="en-US" dirty="0"/>
              <a:t>                                                                                             Paxton Municipal Light Department </a:t>
            </a:r>
          </a:p>
        </p:txBody>
      </p:sp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AB5CFB20-337B-4A24-B396-025FF37A45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1" y="866775"/>
            <a:ext cx="3705224" cy="2468946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B35DC8B0-3A01-46D4-A46D-3C9ECC4B8E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147" y="4518390"/>
            <a:ext cx="1941945" cy="194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419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325EDB05-999D-4D17-86D0-7AB6804FB18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29914289"/>
              </p:ext>
            </p:extLst>
          </p:nvPr>
        </p:nvGraphicFramePr>
        <p:xfrm>
          <a:off x="653143" y="1825625"/>
          <a:ext cx="4711959" cy="4461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1BD9E821-577F-4CA5-840C-173210EA68A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02721109"/>
              </p:ext>
            </p:extLst>
          </p:nvPr>
        </p:nvGraphicFramePr>
        <p:xfrm>
          <a:off x="6172199" y="1670180"/>
          <a:ext cx="5509727" cy="4617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1C2ECAB-4759-4D54-B226-DA6A9E3DEA56}"/>
              </a:ext>
            </a:extLst>
          </p:cNvPr>
          <p:cNvSpPr txBox="1"/>
          <p:nvPr/>
        </p:nvSpPr>
        <p:spPr>
          <a:xfrm>
            <a:off x="653143" y="570706"/>
            <a:ext cx="5131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Question 15: How much do you spend on your</a:t>
            </a:r>
          </a:p>
          <a:p>
            <a:r>
              <a:rPr lang="en-US" dirty="0"/>
              <a:t> TV service each month?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FF2CFE-1365-4AA4-96BA-40CD2422B34D}"/>
              </a:ext>
            </a:extLst>
          </p:cNvPr>
          <p:cNvSpPr txBox="1"/>
          <p:nvPr/>
        </p:nvSpPr>
        <p:spPr>
          <a:xfrm>
            <a:off x="6344037" y="562572"/>
            <a:ext cx="5166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Question 16: Do members of your household currently watch TV online via an internet connection? </a:t>
            </a:r>
          </a:p>
        </p:txBody>
      </p:sp>
    </p:spTree>
    <p:extLst>
      <p:ext uri="{BB962C8B-B14F-4D97-AF65-F5344CB8AC3E}">
        <p14:creationId xmlns:p14="http://schemas.microsoft.com/office/powerpoint/2010/main" val="1537293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371F37F-F533-40CD-9444-AACCAB38128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48837681"/>
              </p:ext>
            </p:extLst>
          </p:nvPr>
        </p:nvGraphicFramePr>
        <p:xfrm>
          <a:off x="667140" y="2006082"/>
          <a:ext cx="4987211" cy="4189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80FBEF94-C91F-4BF2-ADB6-BCADCF50266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97383155"/>
              </p:ext>
            </p:extLst>
          </p:nvPr>
        </p:nvGraphicFramePr>
        <p:xfrm>
          <a:off x="6249336" y="1825625"/>
          <a:ext cx="5275523" cy="4189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9043FEF-35B0-4D8B-A556-947C50C4205E}"/>
              </a:ext>
            </a:extLst>
          </p:cNvPr>
          <p:cNvSpPr txBox="1"/>
          <p:nvPr/>
        </p:nvSpPr>
        <p:spPr>
          <a:xfrm>
            <a:off x="667141" y="570706"/>
            <a:ext cx="52298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Question 17: if available, how likely are you to cancel your current cable or satellite service to watch via streaming online?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E44196-8A42-474E-A0B2-BD6662ADCF52}"/>
              </a:ext>
            </a:extLst>
          </p:cNvPr>
          <p:cNvSpPr txBox="1"/>
          <p:nvPr/>
        </p:nvSpPr>
        <p:spPr>
          <a:xfrm>
            <a:off x="6295055" y="562572"/>
            <a:ext cx="4924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Question 18: How many TV’s do you have in your home?</a:t>
            </a:r>
          </a:p>
        </p:txBody>
      </p:sp>
    </p:spTree>
    <p:extLst>
      <p:ext uri="{BB962C8B-B14F-4D97-AF65-F5344CB8AC3E}">
        <p14:creationId xmlns:p14="http://schemas.microsoft.com/office/powerpoint/2010/main" val="3847586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8869B82F-AD85-4281-9E2A-24715B59130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1448303"/>
              </p:ext>
            </p:extLst>
          </p:nvPr>
        </p:nvGraphicFramePr>
        <p:xfrm>
          <a:off x="690465" y="1679510"/>
          <a:ext cx="4758614" cy="4777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A1682DD-C395-4CEB-8FB0-B4C785F0E785}"/>
              </a:ext>
            </a:extLst>
          </p:cNvPr>
          <p:cNvSpPr txBox="1"/>
          <p:nvPr/>
        </p:nvSpPr>
        <p:spPr>
          <a:xfrm>
            <a:off x="613416" y="570961"/>
            <a:ext cx="4442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Question 19: How many connected devices?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70BD87-0CEF-4924-B98D-6CF83FDC5F68}"/>
              </a:ext>
            </a:extLst>
          </p:cNvPr>
          <p:cNvSpPr txBox="1"/>
          <p:nvPr/>
        </p:nvSpPr>
        <p:spPr>
          <a:xfrm>
            <a:off x="6200191" y="570707"/>
            <a:ext cx="4610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Question 20: What is your age group?</a:t>
            </a: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700D700D-2552-4D26-BCDD-0B2DAC28E9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1997092"/>
              </p:ext>
            </p:extLst>
          </p:nvPr>
        </p:nvGraphicFramePr>
        <p:xfrm>
          <a:off x="6200191" y="1825624"/>
          <a:ext cx="5153608" cy="4461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6274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DD90B-2744-461C-8EA5-54EAA2BEE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399" y="233266"/>
            <a:ext cx="10590402" cy="419878"/>
          </a:xfrm>
        </p:spPr>
        <p:txBody>
          <a:bodyPr>
            <a:noAutofit/>
          </a:bodyPr>
          <a:lstStyle/>
          <a:p>
            <a:r>
              <a:rPr lang="en-US" sz="1800" dirty="0">
                <a:latin typeface="+mn-lt"/>
              </a:rPr>
              <a:t>Extra: Comments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C08E0C1-B317-49F2-8964-CF1017439FB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67067245"/>
              </p:ext>
            </p:extLst>
          </p:nvPr>
        </p:nvGraphicFramePr>
        <p:xfrm>
          <a:off x="838199" y="653144"/>
          <a:ext cx="10515600" cy="6029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4421">
                  <a:extLst>
                    <a:ext uri="{9D8B030D-6E8A-4147-A177-3AD203B41FA5}">
                      <a16:colId xmlns:a16="http://schemas.microsoft.com/office/drawing/2014/main" val="357797547"/>
                    </a:ext>
                  </a:extLst>
                </a:gridCol>
                <a:gridCol w="2051179">
                  <a:extLst>
                    <a:ext uri="{9D8B030D-6E8A-4147-A177-3AD203B41FA5}">
                      <a16:colId xmlns:a16="http://schemas.microsoft.com/office/drawing/2014/main" val="2239742094"/>
                    </a:ext>
                  </a:extLst>
                </a:gridCol>
              </a:tblGrid>
              <a:tr h="432685">
                <a:tc>
                  <a:txBody>
                    <a:bodyPr/>
                    <a:lstStyle/>
                    <a:p>
                      <a:r>
                        <a:rPr lang="en-US" sz="1800" dirty="0"/>
                        <a:t>Comment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 Responses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215046"/>
                  </a:ext>
                </a:extLst>
              </a:tr>
              <a:tr h="373146">
                <a:tc>
                  <a:txBody>
                    <a:bodyPr/>
                    <a:lstStyle/>
                    <a:p>
                      <a:r>
                        <a:rPr lang="en-US" sz="1400" dirty="0"/>
                        <a:t>Not Interested in Internet at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792474"/>
                  </a:ext>
                </a:extLst>
              </a:tr>
              <a:tr h="373146">
                <a:tc>
                  <a:txBody>
                    <a:bodyPr/>
                    <a:lstStyle/>
                    <a:p>
                      <a:r>
                        <a:rPr lang="en-US" sz="1400" dirty="0"/>
                        <a:t>Please bring better options than cable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2585145"/>
                  </a:ext>
                </a:extLst>
              </a:tr>
              <a:tr h="373146">
                <a:tc>
                  <a:txBody>
                    <a:bodyPr/>
                    <a:lstStyle/>
                    <a:p>
                      <a:r>
                        <a:rPr lang="en-US" sz="1400" dirty="0"/>
                        <a:t>Please do this!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340294"/>
                  </a:ext>
                </a:extLst>
              </a:tr>
              <a:tr h="373146">
                <a:tc>
                  <a:txBody>
                    <a:bodyPr/>
                    <a:lstStyle/>
                    <a:p>
                      <a:r>
                        <a:rPr lang="en-US" sz="1400" dirty="0"/>
                        <a:t>Considering satellite if fiber offered later, it might be too late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1565453"/>
                  </a:ext>
                </a:extLst>
              </a:tr>
              <a:tr h="373146">
                <a:tc>
                  <a:txBody>
                    <a:bodyPr/>
                    <a:lstStyle/>
                    <a:p>
                      <a:r>
                        <a:rPr lang="en-US" sz="1400" dirty="0"/>
                        <a:t>Hate yearly change in prices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400931"/>
                  </a:ext>
                </a:extLst>
              </a:tr>
              <a:tr h="373146">
                <a:tc>
                  <a:txBody>
                    <a:bodyPr/>
                    <a:lstStyle/>
                    <a:p>
                      <a:r>
                        <a:rPr lang="en-US" sz="1400" dirty="0"/>
                        <a:t>Yes, Yes, 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830654"/>
                  </a:ext>
                </a:extLst>
              </a:tr>
              <a:tr h="373146">
                <a:tc>
                  <a:txBody>
                    <a:bodyPr/>
                    <a:lstStyle/>
                    <a:p>
                      <a:r>
                        <a:rPr lang="en-US" sz="1400" dirty="0"/>
                        <a:t>Would love fiber broadband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6920180"/>
                  </a:ext>
                </a:extLst>
              </a:tr>
              <a:tr h="373146">
                <a:tc>
                  <a:txBody>
                    <a:bodyPr/>
                    <a:lstStyle/>
                    <a:p>
                      <a:r>
                        <a:rPr lang="en-US" sz="1400" dirty="0"/>
                        <a:t>All depends on packages (TV, VOIP, Internet, Etc.)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104636"/>
                  </a:ext>
                </a:extLst>
              </a:tr>
              <a:tr h="373146">
                <a:tc>
                  <a:txBody>
                    <a:bodyPr/>
                    <a:lstStyle/>
                    <a:p>
                      <a:r>
                        <a:rPr lang="en-US" sz="1400" dirty="0"/>
                        <a:t>Happy this is being considered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644653"/>
                  </a:ext>
                </a:extLst>
              </a:tr>
              <a:tr h="373146">
                <a:tc>
                  <a:txBody>
                    <a:bodyPr/>
                    <a:lstStyle/>
                    <a:p>
                      <a:r>
                        <a:rPr lang="en-US" sz="1400" dirty="0"/>
                        <a:t>Tech savvy love to have fiber for internet, not available now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134361"/>
                  </a:ext>
                </a:extLst>
              </a:tr>
              <a:tr h="373146">
                <a:tc>
                  <a:txBody>
                    <a:bodyPr/>
                    <a:lstStyle/>
                    <a:p>
                      <a:r>
                        <a:rPr lang="en-US" sz="1400" dirty="0"/>
                        <a:t>No monopoly for cable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126528"/>
                  </a:ext>
                </a:extLst>
              </a:tr>
              <a:tr h="373146">
                <a:tc>
                  <a:txBody>
                    <a:bodyPr/>
                    <a:lstStyle/>
                    <a:p>
                      <a:r>
                        <a:rPr lang="en-US" sz="1400" dirty="0"/>
                        <a:t>Don’t want 5G towers in Paxton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8451965"/>
                  </a:ext>
                </a:extLst>
              </a:tr>
              <a:tr h="373146">
                <a:tc>
                  <a:txBody>
                    <a:bodyPr/>
                    <a:lstStyle/>
                    <a:p>
                      <a:r>
                        <a:rPr lang="en-US" sz="1400" dirty="0"/>
                        <a:t>Thank you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768855"/>
                  </a:ext>
                </a:extLst>
              </a:tr>
              <a:tr h="373146">
                <a:tc>
                  <a:txBody>
                    <a:bodyPr/>
                    <a:lstStyle/>
                    <a:p>
                      <a:r>
                        <a:rPr lang="en-US" sz="1400" dirty="0"/>
                        <a:t>How much will this add to cost &amp; cost to connect?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0995703"/>
                  </a:ext>
                </a:extLst>
              </a:tr>
              <a:tr h="373146">
                <a:tc>
                  <a:txBody>
                    <a:bodyPr/>
                    <a:lstStyle/>
                    <a:p>
                      <a:r>
                        <a:rPr lang="en-US" sz="1400" dirty="0"/>
                        <a:t>Big supporter of municipal would switch without savings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686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138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6C2BF92-FFEE-4E10-98AB-DF0E1EB32C4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39746938"/>
              </p:ext>
            </p:extLst>
          </p:nvPr>
        </p:nvGraphicFramePr>
        <p:xfrm>
          <a:off x="354562" y="1674236"/>
          <a:ext cx="5589037" cy="4502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E28CC7A-E5FA-4CD9-8EB5-E2EFC9FB65C6}"/>
              </a:ext>
            </a:extLst>
          </p:cNvPr>
          <p:cNvSpPr txBox="1"/>
          <p:nvPr/>
        </p:nvSpPr>
        <p:spPr>
          <a:xfrm>
            <a:off x="704675" y="473907"/>
            <a:ext cx="4902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Question 1: In your opinion, is availability of low-cost, high-speed internet important to the future of our local community?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1FB8AF-6B8B-4AE5-AB03-8C6A68D7F4C7}"/>
              </a:ext>
            </a:extLst>
          </p:cNvPr>
          <p:cNvSpPr txBox="1"/>
          <p:nvPr/>
        </p:nvSpPr>
        <p:spPr>
          <a:xfrm>
            <a:off x="6844368" y="444475"/>
            <a:ext cx="4509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Question 2: What type of internet service do you currently have? </a:t>
            </a:r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AC4F9DA4-1B3A-4397-86FB-AA256A6CCE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1471451"/>
              </p:ext>
            </p:extLst>
          </p:nvPr>
        </p:nvGraphicFramePr>
        <p:xfrm>
          <a:off x="6584666" y="1674236"/>
          <a:ext cx="4769134" cy="4502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3161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8F4B99D-016E-4BB0-BC07-9D33852555E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80836785"/>
              </p:ext>
            </p:extLst>
          </p:nvPr>
        </p:nvGraphicFramePr>
        <p:xfrm>
          <a:off x="755781" y="1713658"/>
          <a:ext cx="4364393" cy="4407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4FAEEEB6-E827-4D45-890C-32EDAEDDBEE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14559230"/>
              </p:ext>
            </p:extLst>
          </p:nvPr>
        </p:nvGraphicFramePr>
        <p:xfrm>
          <a:off x="6172200" y="1642188"/>
          <a:ext cx="5425751" cy="4478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AAA248B-F2E1-4B2C-BC9A-58CCADE26D3F}"/>
              </a:ext>
            </a:extLst>
          </p:cNvPr>
          <p:cNvSpPr txBox="1"/>
          <p:nvPr/>
        </p:nvSpPr>
        <p:spPr>
          <a:xfrm>
            <a:off x="755781" y="490780"/>
            <a:ext cx="43643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Question 3: Who is your current internet service provider?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68943C-CDEE-4168-845B-E8054B89444B}"/>
              </a:ext>
            </a:extLst>
          </p:cNvPr>
          <p:cNvSpPr txBox="1"/>
          <p:nvPr/>
        </p:nvSpPr>
        <p:spPr>
          <a:xfrm>
            <a:off x="6774024" y="490780"/>
            <a:ext cx="4364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Question 4: Are you happy with your current internet service provider?</a:t>
            </a:r>
          </a:p>
        </p:txBody>
      </p:sp>
    </p:spTree>
    <p:extLst>
      <p:ext uri="{BB962C8B-B14F-4D97-AF65-F5344CB8AC3E}">
        <p14:creationId xmlns:p14="http://schemas.microsoft.com/office/powerpoint/2010/main" val="1528000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CE3092C9-8C5C-4891-827C-14EDDEFC722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26282130"/>
              </p:ext>
            </p:extLst>
          </p:nvPr>
        </p:nvGraphicFramePr>
        <p:xfrm>
          <a:off x="6315268" y="1825625"/>
          <a:ext cx="5038532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0A673BE-322E-474F-96BD-C08D08B6D644}"/>
              </a:ext>
            </a:extLst>
          </p:cNvPr>
          <p:cNvSpPr txBox="1"/>
          <p:nvPr/>
        </p:nvSpPr>
        <p:spPr>
          <a:xfrm>
            <a:off x="679508" y="496371"/>
            <a:ext cx="4686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Question 5: Primary reason you do or would use the internet?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DC4E4D35-8EDC-4D28-A1DA-AA44DD3CF0A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74222842"/>
              </p:ext>
            </p:extLst>
          </p:nvPr>
        </p:nvGraphicFramePr>
        <p:xfrm>
          <a:off x="569167" y="1825625"/>
          <a:ext cx="5038531" cy="4808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D472AED-77AF-4E7F-8F22-504BD7807753}"/>
              </a:ext>
            </a:extLst>
          </p:cNvPr>
          <p:cNvSpPr txBox="1"/>
          <p:nvPr/>
        </p:nvSpPr>
        <p:spPr>
          <a:xfrm>
            <a:off x="6388322" y="496370"/>
            <a:ext cx="4892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Question 6: How much do you spend on your internet service each month?</a:t>
            </a:r>
          </a:p>
        </p:txBody>
      </p:sp>
    </p:spTree>
    <p:extLst>
      <p:ext uri="{BB962C8B-B14F-4D97-AF65-F5344CB8AC3E}">
        <p14:creationId xmlns:p14="http://schemas.microsoft.com/office/powerpoint/2010/main" val="3109108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BA5D53AD-DDCD-42BF-8EF7-06B2239E684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06933330"/>
              </p:ext>
            </p:extLst>
          </p:nvPr>
        </p:nvGraphicFramePr>
        <p:xfrm>
          <a:off x="656253" y="1825625"/>
          <a:ext cx="4802155" cy="4379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089B496B-53F5-405A-980C-E9A02B77F80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96082181"/>
              </p:ext>
            </p:extLst>
          </p:nvPr>
        </p:nvGraphicFramePr>
        <p:xfrm>
          <a:off x="6172200" y="1825624"/>
          <a:ext cx="5164494" cy="4379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995521F-E2E8-44BA-BEB0-436F674AE4E7}"/>
              </a:ext>
            </a:extLst>
          </p:cNvPr>
          <p:cNvSpPr txBox="1"/>
          <p:nvPr/>
        </p:nvSpPr>
        <p:spPr>
          <a:xfrm>
            <a:off x="656253" y="386557"/>
            <a:ext cx="49187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Question 7: How often do you experience outages &amp; connection problems with your current internet service provider?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4F6B25-7A24-4E68-B176-9C6F3056595E}"/>
              </a:ext>
            </a:extLst>
          </p:cNvPr>
          <p:cNvSpPr txBox="1"/>
          <p:nvPr/>
        </p:nvSpPr>
        <p:spPr>
          <a:xfrm>
            <a:off x="6172200" y="386557"/>
            <a:ext cx="4859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Question 8: How often do you experience internet slowdown?</a:t>
            </a:r>
          </a:p>
        </p:txBody>
      </p:sp>
    </p:spTree>
    <p:extLst>
      <p:ext uri="{BB962C8B-B14F-4D97-AF65-F5344CB8AC3E}">
        <p14:creationId xmlns:p14="http://schemas.microsoft.com/office/powerpoint/2010/main" val="477913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806F5A7C-4A15-4DF7-81EC-0CA4AA3E5CB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33880276"/>
              </p:ext>
            </p:extLst>
          </p:nvPr>
        </p:nvGraphicFramePr>
        <p:xfrm>
          <a:off x="653144" y="1825625"/>
          <a:ext cx="5066522" cy="41552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5D13023-8EC0-4B54-8D25-06265ACA7086}"/>
              </a:ext>
            </a:extLst>
          </p:cNvPr>
          <p:cNvSpPr txBox="1"/>
          <p:nvPr/>
        </p:nvSpPr>
        <p:spPr>
          <a:xfrm>
            <a:off x="653144" y="466531"/>
            <a:ext cx="5066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Question 9: If a new or alternate high-speed internet service are available to your home, </a:t>
            </a:r>
          </a:p>
          <a:p>
            <a:r>
              <a:rPr lang="en-US" dirty="0"/>
              <a:t>would you be interested in acquiring it?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25F857-CD60-49B2-B2D9-12D5060A6048}"/>
              </a:ext>
            </a:extLst>
          </p:cNvPr>
          <p:cNvSpPr txBox="1"/>
          <p:nvPr/>
        </p:nvSpPr>
        <p:spPr>
          <a:xfrm>
            <a:off x="6472336" y="466531"/>
            <a:ext cx="4651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Question 10: Deleted duplicate question to #1</a:t>
            </a:r>
          </a:p>
        </p:txBody>
      </p:sp>
    </p:spTree>
    <p:extLst>
      <p:ext uri="{BB962C8B-B14F-4D97-AF65-F5344CB8AC3E}">
        <p14:creationId xmlns:p14="http://schemas.microsoft.com/office/powerpoint/2010/main" val="2703721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A8A01E1B-03E0-418D-BAC7-E38D2D9E552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54384144"/>
              </p:ext>
            </p:extLst>
          </p:nvPr>
        </p:nvGraphicFramePr>
        <p:xfrm>
          <a:off x="838200" y="2127250"/>
          <a:ext cx="4965440" cy="4336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9A7DE22-713E-4203-816E-44EEEE44FBD5}"/>
              </a:ext>
            </a:extLst>
          </p:cNvPr>
          <p:cNvSpPr txBox="1"/>
          <p:nvPr/>
        </p:nvSpPr>
        <p:spPr>
          <a:xfrm>
            <a:off x="671119" y="394464"/>
            <a:ext cx="52347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Question 11: If a fiber network could provide high-speed internet to your home, whether or not you currently have this service today, how likely would you be to subscribe to this service if it were priced 10% or less than your current internet provider?</a:t>
            </a:r>
          </a:p>
        </p:txBody>
      </p:sp>
    </p:spTree>
    <p:extLst>
      <p:ext uri="{BB962C8B-B14F-4D97-AF65-F5344CB8AC3E}">
        <p14:creationId xmlns:p14="http://schemas.microsoft.com/office/powerpoint/2010/main" val="248741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7B4B5-5FF7-443A-9BD4-AD4135DA0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1871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+mn-lt"/>
              </a:rPr>
              <a:t>Question 12: In evaluating high-speed internet service, how important are the following criteria, from 1 to 5 with 5 being “Very Important” to 1 being “Not Important at All”?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E5CDD8E1-4A6E-4649-93C6-915EF5978FB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11896165"/>
              </p:ext>
            </p:extLst>
          </p:nvPr>
        </p:nvGraphicFramePr>
        <p:xfrm>
          <a:off x="838200" y="1343608"/>
          <a:ext cx="10311263" cy="4459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7520">
                  <a:extLst>
                    <a:ext uri="{9D8B030D-6E8A-4147-A177-3AD203B41FA5}">
                      <a16:colId xmlns:a16="http://schemas.microsoft.com/office/drawing/2014/main" val="1890776946"/>
                    </a:ext>
                  </a:extLst>
                </a:gridCol>
                <a:gridCol w="1216152">
                  <a:extLst>
                    <a:ext uri="{9D8B030D-6E8A-4147-A177-3AD203B41FA5}">
                      <a16:colId xmlns:a16="http://schemas.microsoft.com/office/drawing/2014/main" val="1752034069"/>
                    </a:ext>
                  </a:extLst>
                </a:gridCol>
                <a:gridCol w="1216152">
                  <a:extLst>
                    <a:ext uri="{9D8B030D-6E8A-4147-A177-3AD203B41FA5}">
                      <a16:colId xmlns:a16="http://schemas.microsoft.com/office/drawing/2014/main" val="190420272"/>
                    </a:ext>
                  </a:extLst>
                </a:gridCol>
                <a:gridCol w="1216152">
                  <a:extLst>
                    <a:ext uri="{9D8B030D-6E8A-4147-A177-3AD203B41FA5}">
                      <a16:colId xmlns:a16="http://schemas.microsoft.com/office/drawing/2014/main" val="2876199710"/>
                    </a:ext>
                  </a:extLst>
                </a:gridCol>
                <a:gridCol w="1216152">
                  <a:extLst>
                    <a:ext uri="{9D8B030D-6E8A-4147-A177-3AD203B41FA5}">
                      <a16:colId xmlns:a16="http://schemas.microsoft.com/office/drawing/2014/main" val="3965337387"/>
                    </a:ext>
                  </a:extLst>
                </a:gridCol>
                <a:gridCol w="1216152">
                  <a:extLst>
                    <a:ext uri="{9D8B030D-6E8A-4147-A177-3AD203B41FA5}">
                      <a16:colId xmlns:a16="http://schemas.microsoft.com/office/drawing/2014/main" val="1289233139"/>
                    </a:ext>
                  </a:extLst>
                </a:gridCol>
                <a:gridCol w="1212983">
                  <a:extLst>
                    <a:ext uri="{9D8B030D-6E8A-4147-A177-3AD203B41FA5}">
                      <a16:colId xmlns:a16="http://schemas.microsoft.com/office/drawing/2014/main" val="2091759095"/>
                    </a:ext>
                  </a:extLst>
                </a:gridCol>
              </a:tblGrid>
              <a:tr h="7176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</a:t>
                      </a:r>
                    </a:p>
                    <a:p>
                      <a:pPr algn="ctr"/>
                      <a:r>
                        <a:rPr lang="en-US" dirty="0"/>
                        <a:t>Answer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029298"/>
                  </a:ext>
                </a:extLst>
              </a:tr>
              <a:tr h="415779">
                <a:tc>
                  <a:txBody>
                    <a:bodyPr/>
                    <a:lstStyle/>
                    <a:p>
                      <a:r>
                        <a:rPr lang="en-US" dirty="0"/>
                        <a:t>Availability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482981"/>
                  </a:ext>
                </a:extLst>
              </a:tr>
              <a:tr h="415779">
                <a:tc>
                  <a:txBody>
                    <a:bodyPr/>
                    <a:lstStyle/>
                    <a:p>
                      <a:r>
                        <a:rPr lang="en-US" dirty="0"/>
                        <a:t>Customer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369738"/>
                  </a:ext>
                </a:extLst>
              </a:tr>
              <a:tr h="415779">
                <a:tc>
                  <a:txBody>
                    <a:bodyPr/>
                    <a:lstStyle/>
                    <a:p>
                      <a:r>
                        <a:rPr lang="en-US" dirty="0"/>
                        <a:t>Cutting Edge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635858"/>
                  </a:ext>
                </a:extLst>
              </a:tr>
              <a:tr h="415779">
                <a:tc>
                  <a:txBody>
                    <a:bodyPr/>
                    <a:lstStyle/>
                    <a:p>
                      <a:r>
                        <a:rPr lang="en-US" dirty="0"/>
                        <a:t>Locally Owned &amp; Operated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109423"/>
                  </a:ext>
                </a:extLst>
              </a:tr>
              <a:tr h="415779"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0222429"/>
                  </a:ext>
                </a:extLst>
              </a:tr>
              <a:tr h="415779">
                <a:tc>
                  <a:txBody>
                    <a:bodyPr/>
                    <a:lstStyle/>
                    <a:p>
                      <a:r>
                        <a:rPr lang="en-US" dirty="0"/>
                        <a:t>Reliability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019528"/>
                  </a:ext>
                </a:extLst>
              </a:tr>
              <a:tr h="415779">
                <a:tc>
                  <a:txBody>
                    <a:bodyPr/>
                    <a:lstStyle/>
                    <a:p>
                      <a:r>
                        <a:rPr lang="en-US" dirty="0"/>
                        <a:t>Product Offerings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134500"/>
                  </a:ext>
                </a:extLst>
              </a:tr>
              <a:tr h="415779">
                <a:tc>
                  <a:txBody>
                    <a:bodyPr/>
                    <a:lstStyle/>
                    <a:p>
                      <a:r>
                        <a:rPr lang="en-US" dirty="0"/>
                        <a:t>Speed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131994"/>
                  </a:ext>
                </a:extLst>
              </a:tr>
              <a:tr h="415779"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886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509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5ABC16D6-82A5-400B-B0ED-9DD05A3DF1E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46160368"/>
              </p:ext>
            </p:extLst>
          </p:nvPr>
        </p:nvGraphicFramePr>
        <p:xfrm>
          <a:off x="606490" y="1825624"/>
          <a:ext cx="5413310" cy="4724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B7C1718C-6EC3-42CE-B6B5-510A44B25A3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67818625"/>
              </p:ext>
            </p:extLst>
          </p:nvPr>
        </p:nvGraphicFramePr>
        <p:xfrm>
          <a:off x="6172200" y="1408922"/>
          <a:ext cx="5341776" cy="4870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F353629-4DA5-42E6-82A3-0C1C242B9DB1}"/>
              </a:ext>
            </a:extLst>
          </p:cNvPr>
          <p:cNvSpPr txBox="1"/>
          <p:nvPr/>
        </p:nvSpPr>
        <p:spPr>
          <a:xfrm>
            <a:off x="687355" y="494523"/>
            <a:ext cx="4800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Question 13: What type of TV service do  you currently have?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174912E-2147-4597-97CE-A883C372966D}"/>
              </a:ext>
            </a:extLst>
          </p:cNvPr>
          <p:cNvSpPr txBox="1"/>
          <p:nvPr/>
        </p:nvSpPr>
        <p:spPr>
          <a:xfrm>
            <a:off x="6442788" y="433918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Question 14: Are you satisfied with your current TV service provider?</a:t>
            </a:r>
          </a:p>
        </p:txBody>
      </p:sp>
    </p:spTree>
    <p:extLst>
      <p:ext uri="{BB962C8B-B14F-4D97-AF65-F5344CB8AC3E}">
        <p14:creationId xmlns:p14="http://schemas.microsoft.com/office/powerpoint/2010/main" val="1479538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565</Words>
  <Application>Microsoft Office PowerPoint</Application>
  <PresentationFormat>Widescreen</PresentationFormat>
  <Paragraphs>132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 12: In evaluating high-speed internet service, how important are the following criteria, from 1 to 5 with 5 being “Very Important” to 1 being “Not Important at All”?</vt:lpstr>
      <vt:lpstr>PowerPoint Presentation</vt:lpstr>
      <vt:lpstr>PowerPoint Presentation</vt:lpstr>
      <vt:lpstr>PowerPoint Presentation</vt:lpstr>
      <vt:lpstr>PowerPoint Presentation</vt:lpstr>
      <vt:lpstr>Extra: Comments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Rondeau</dc:creator>
  <cp:lastModifiedBy>Amy Drumm</cp:lastModifiedBy>
  <cp:revision>7</cp:revision>
  <dcterms:created xsi:type="dcterms:W3CDTF">2022-03-28T15:45:07Z</dcterms:created>
  <dcterms:modified xsi:type="dcterms:W3CDTF">2022-04-11T18:33:43Z</dcterms:modified>
</cp:coreProperties>
</file>