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3"/>
  </p:handoutMasterIdLst>
  <p:sldIdLst>
    <p:sldId id="302" r:id="rId2"/>
    <p:sldId id="305" r:id="rId3"/>
    <p:sldId id="259" r:id="rId4"/>
    <p:sldId id="329" r:id="rId5"/>
    <p:sldId id="345" r:id="rId6"/>
    <p:sldId id="327" r:id="rId7"/>
    <p:sldId id="324" r:id="rId8"/>
    <p:sldId id="330" r:id="rId9"/>
    <p:sldId id="334" r:id="rId10"/>
    <p:sldId id="335" r:id="rId11"/>
    <p:sldId id="342" r:id="rId12"/>
    <p:sldId id="338" r:id="rId13"/>
    <p:sldId id="341" r:id="rId14"/>
    <p:sldId id="331" r:id="rId15"/>
    <p:sldId id="344" r:id="rId16"/>
    <p:sldId id="336" r:id="rId17"/>
    <p:sldId id="339" r:id="rId18"/>
    <p:sldId id="337" r:id="rId19"/>
    <p:sldId id="343" r:id="rId20"/>
    <p:sldId id="332" r:id="rId21"/>
    <p:sldId id="30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8">
          <p15:clr>
            <a:srgbClr val="A4A3A4"/>
          </p15:clr>
        </p15:guide>
        <p15:guide id="2">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A558DF-C649-2146-835C-D3DB8813D4D0}" name="Michael Sferrazza" initials="MS" userId="S::msferrazza@matrixdg.com::5a72a5d9-2c01-44cd-94b9-051eb2d7be76"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960C59"/>
    <a:srgbClr val="D0DD00"/>
    <a:srgbClr val="E66701"/>
    <a:srgbClr val="8B0B53"/>
    <a:srgbClr val="DB1787"/>
    <a:srgbClr val="4E8CB2"/>
    <a:srgbClr val="3E769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94671" autoAdjust="0"/>
  </p:normalViewPr>
  <p:slideViewPr>
    <p:cSldViewPr snapToGrid="0" snapToObjects="1" showGuides="1">
      <p:cViewPr varScale="1">
        <p:scale>
          <a:sx n="108" d="100"/>
          <a:sy n="108" d="100"/>
        </p:scale>
        <p:origin x="1710" y="102"/>
      </p:cViewPr>
      <p:guideLst>
        <p:guide orient="horz" pos="298"/>
        <p:guide/>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94476D1-7AA8-7246-9542-B1A2D475379F}" type="datetimeFigureOut">
              <a:rPr lang="en-US" smtClean="0"/>
              <a:t>6/1/2023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04315A-0DFB-794F-9349-BF18605DD3F5}" type="slidenum">
              <a:rPr lang="en-US" smtClean="0"/>
              <a:t>‹#›</a:t>
            </a:fld>
            <a:endParaRPr lang="en-US"/>
          </a:p>
        </p:txBody>
      </p:sp>
    </p:spTree>
    <p:extLst>
      <p:ext uri="{BB962C8B-B14F-4D97-AF65-F5344CB8AC3E}">
        <p14:creationId xmlns:p14="http://schemas.microsoft.com/office/powerpoint/2010/main" val="199292636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86772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572907"/>
            <a:ext cx="7772400" cy="1362075"/>
          </a:xfrm>
        </p:spPr>
        <p:txBody>
          <a:bodyPr anchor="t"/>
          <a:lstStyle>
            <a:lvl1pPr algn="ctr">
              <a:defRPr sz="4000" b="1" cap="all">
                <a:solidFill>
                  <a:schemeClr val="bg1"/>
                </a:solidFill>
              </a:defRPr>
            </a:lvl1pPr>
          </a:lstStyle>
          <a:p>
            <a:r>
              <a:rPr lang="en-US" dirty="0"/>
              <a:t>Click to insert section title</a:t>
            </a:r>
          </a:p>
        </p:txBody>
      </p:sp>
      <p:sp>
        <p:nvSpPr>
          <p:cNvPr id="8" name="TextBox 7"/>
          <p:cNvSpPr txBox="1"/>
          <p:nvPr userDrawn="1"/>
        </p:nvSpPr>
        <p:spPr>
          <a:xfrm>
            <a:off x="1086556" y="254000"/>
            <a:ext cx="914400" cy="914400"/>
          </a:xfrm>
          <a:prstGeom prst="rect">
            <a:avLst/>
          </a:prstGeom>
        </p:spPr>
        <p:txBody>
          <a:bodyPr vert="horz" wrap="none" lIns="91440" tIns="45720" rIns="91440" bIns="45720" rtlCol="0">
            <a:normAutofit/>
          </a:bodyPr>
          <a:lstStyle/>
          <a:p>
            <a:endParaRPr lang="en-US" dirty="0"/>
          </a:p>
        </p:txBody>
      </p:sp>
    </p:spTree>
    <p:extLst>
      <p:ext uri="{BB962C8B-B14F-4D97-AF65-F5344CB8AC3E}">
        <p14:creationId xmlns:p14="http://schemas.microsoft.com/office/powerpoint/2010/main" val="3208084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5542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542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5902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5506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5509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3921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46667"/>
            <a:ext cx="3008313" cy="1025874"/>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846667"/>
            <a:ext cx="5111750" cy="50941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872541"/>
            <a:ext cx="3008313" cy="40682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18314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85266"/>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818443"/>
            <a:ext cx="5486400" cy="39937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45200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84484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04333"/>
            <a:ext cx="8229600" cy="102252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009419"/>
            <a:ext cx="8229600" cy="39878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9819614"/>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p:txStyles>
    <p:titleStyle>
      <a:lvl1pPr algn="ctr" defTabSz="457200" rtl="0" eaLnBrk="1" latinLnBrk="0" hangingPunct="1">
        <a:spcBef>
          <a:spcPct val="0"/>
        </a:spcBef>
        <a:buNone/>
        <a:defRPr sz="3500" b="1" i="0" kern="1200">
          <a:solidFill>
            <a:schemeClr val="accent1">
              <a:lumMod val="7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8.sv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jpeg"/><Relationship Id="rId23" Type="http://schemas.openxmlformats.org/officeDocument/2006/relationships/image" Target="../media/image25.jpeg"/><Relationship Id="rId10" Type="http://schemas.openxmlformats.org/officeDocument/2006/relationships/image" Target="../media/image12.png"/><Relationship Id="rId19" Type="http://schemas.openxmlformats.org/officeDocument/2006/relationships/image" Target="../media/image21.jpe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jpeg"/><Relationship Id="rId22"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2637581"/>
            <a:ext cx="9144000" cy="784830"/>
          </a:xfrm>
          <a:prstGeom prst="rect">
            <a:avLst/>
          </a:prstGeom>
          <a:noFill/>
        </p:spPr>
        <p:txBody>
          <a:bodyPr wrap="square" rtlCol="0">
            <a:spAutoFit/>
          </a:bodyPr>
          <a:lstStyle/>
          <a:p>
            <a:pPr algn="ctr"/>
            <a:r>
              <a:rPr lang="en-US" sz="4500" b="1" cap="all" spc="300" dirty="0">
                <a:solidFill>
                  <a:schemeClr val="accent1">
                    <a:lumMod val="75000"/>
                  </a:schemeClr>
                </a:solidFill>
              </a:rPr>
              <a:t>Fiber broadband</a:t>
            </a:r>
          </a:p>
        </p:txBody>
      </p:sp>
      <p:sp>
        <p:nvSpPr>
          <p:cNvPr id="15" name="TextBox 14"/>
          <p:cNvSpPr txBox="1"/>
          <p:nvPr/>
        </p:nvSpPr>
        <p:spPr>
          <a:xfrm>
            <a:off x="-1" y="3375520"/>
            <a:ext cx="9144001" cy="430887"/>
          </a:xfrm>
          <a:prstGeom prst="rect">
            <a:avLst/>
          </a:prstGeom>
          <a:noFill/>
        </p:spPr>
        <p:txBody>
          <a:bodyPr wrap="square" rtlCol="0">
            <a:spAutoFit/>
          </a:bodyPr>
          <a:lstStyle/>
          <a:p>
            <a:pPr algn="ctr"/>
            <a:r>
              <a:rPr lang="en-US" sz="2200" spc="300" dirty="0">
                <a:solidFill>
                  <a:schemeClr val="accent2">
                    <a:lumMod val="75000"/>
                  </a:schemeClr>
                </a:solidFill>
              </a:rPr>
              <a:t>For Paxton, MA</a:t>
            </a:r>
          </a:p>
        </p:txBody>
      </p:sp>
    </p:spTree>
    <p:extLst>
      <p:ext uri="{BB962C8B-B14F-4D97-AF65-F5344CB8AC3E}">
        <p14:creationId xmlns:p14="http://schemas.microsoft.com/office/powerpoint/2010/main" val="1928392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sz="2400" dirty="0">
                <a:ea typeface="+mn-lt"/>
                <a:cs typeface="+mn-lt"/>
              </a:rPr>
              <a:t>The design of the physical fiber transmissions &amp; distribution plant determines the network’s future scalability and restricts how the plant is operated &amp; maintained. The architecture is also the main determinant of the total cost of the deployment.</a:t>
            </a:r>
            <a:endParaRPr lang="en-US" sz="2400" dirty="0">
              <a:cs typeface="Calibri"/>
            </a:endParaRPr>
          </a:p>
        </p:txBody>
      </p:sp>
      <p:sp>
        <p:nvSpPr>
          <p:cNvPr id="2" name="Title 1"/>
          <p:cNvSpPr>
            <a:spLocks noGrp="1"/>
          </p:cNvSpPr>
          <p:nvPr>
            <p:ph type="title"/>
          </p:nvPr>
        </p:nvSpPr>
        <p:spPr/>
        <p:txBody>
          <a:bodyPr/>
          <a:lstStyle/>
          <a:p>
            <a:r>
              <a:rPr lang="en-US" dirty="0"/>
              <a:t>High-Level Engineering</a:t>
            </a:r>
          </a:p>
        </p:txBody>
      </p:sp>
      <p:pic>
        <p:nvPicPr>
          <p:cNvPr id="5" name="Picture 5" descr="Table&#10;&#10;Description automatically generated">
            <a:extLst>
              <a:ext uri="{FF2B5EF4-FFF2-40B4-BE49-F238E27FC236}">
                <a16:creationId xmlns:a16="http://schemas.microsoft.com/office/drawing/2014/main" id="{F70434E3-FE17-1E45-F10F-7E2B4B8947E7}"/>
              </a:ext>
            </a:extLst>
          </p:cNvPr>
          <p:cNvPicPr>
            <a:picLocks noChangeAspect="1"/>
          </p:cNvPicPr>
          <p:nvPr/>
        </p:nvPicPr>
        <p:blipFill>
          <a:blip r:embed="rId2"/>
          <a:stretch>
            <a:fillRect/>
          </a:stretch>
        </p:blipFill>
        <p:spPr>
          <a:xfrm>
            <a:off x="511580" y="3866121"/>
            <a:ext cx="8191332" cy="1955563"/>
          </a:xfrm>
          <a:prstGeom prst="rect">
            <a:avLst/>
          </a:prstGeom>
        </p:spPr>
      </p:pic>
    </p:spTree>
    <p:extLst>
      <p:ext uri="{BB962C8B-B14F-4D97-AF65-F5344CB8AC3E}">
        <p14:creationId xmlns:p14="http://schemas.microsoft.com/office/powerpoint/2010/main" val="946150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27E2E14-1C92-DA42-02EA-E0B005E2F3A0}"/>
              </a:ext>
            </a:extLst>
          </p:cNvPr>
          <p:cNvSpPr>
            <a:spLocks noGrp="1"/>
          </p:cNvSpPr>
          <p:nvPr>
            <p:ph type="title"/>
          </p:nvPr>
        </p:nvSpPr>
        <p:spPr>
          <a:xfrm>
            <a:off x="457200" y="804333"/>
            <a:ext cx="8229600" cy="1022524"/>
          </a:xfrm>
        </p:spPr>
        <p:txBody>
          <a:bodyPr/>
          <a:lstStyle/>
          <a:p>
            <a:r>
              <a:rPr lang="en-US" dirty="0"/>
              <a:t>High-Level Material Overview</a:t>
            </a:r>
          </a:p>
        </p:txBody>
      </p:sp>
      <p:pic>
        <p:nvPicPr>
          <p:cNvPr id="2" name="Picture 2" descr="A picture containing building, tiled&#10;&#10;Description automatically generated">
            <a:extLst>
              <a:ext uri="{FF2B5EF4-FFF2-40B4-BE49-F238E27FC236}">
                <a16:creationId xmlns:a16="http://schemas.microsoft.com/office/drawing/2014/main" id="{A7663D78-451D-56EC-DCB2-D2E7989C1E31}"/>
              </a:ext>
            </a:extLst>
          </p:cNvPr>
          <p:cNvPicPr>
            <a:picLocks noChangeAspect="1"/>
          </p:cNvPicPr>
          <p:nvPr/>
        </p:nvPicPr>
        <p:blipFill>
          <a:blip r:embed="rId2"/>
          <a:stretch>
            <a:fillRect/>
          </a:stretch>
        </p:blipFill>
        <p:spPr>
          <a:xfrm>
            <a:off x="1238168" y="2039134"/>
            <a:ext cx="6667663" cy="3603870"/>
          </a:xfrm>
          <a:prstGeom prst="rect">
            <a:avLst/>
          </a:prstGeom>
        </p:spPr>
      </p:pic>
    </p:spTree>
    <p:extLst>
      <p:ext uri="{BB962C8B-B14F-4D97-AF65-F5344CB8AC3E}">
        <p14:creationId xmlns:p14="http://schemas.microsoft.com/office/powerpoint/2010/main" val="3858284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Diagram, schematic&#10;&#10;Description automatically generated">
            <a:extLst>
              <a:ext uri="{FF2B5EF4-FFF2-40B4-BE49-F238E27FC236}">
                <a16:creationId xmlns:a16="http://schemas.microsoft.com/office/drawing/2014/main" id="{EC539D08-0AD1-4F1D-E19C-2C66F7054C45}"/>
              </a:ext>
            </a:extLst>
          </p:cNvPr>
          <p:cNvPicPr>
            <a:picLocks noChangeAspect="1"/>
          </p:cNvPicPr>
          <p:nvPr/>
        </p:nvPicPr>
        <p:blipFill>
          <a:blip r:embed="rId2"/>
          <a:stretch>
            <a:fillRect/>
          </a:stretch>
        </p:blipFill>
        <p:spPr>
          <a:xfrm>
            <a:off x="1238168" y="1715801"/>
            <a:ext cx="6648041" cy="4162234"/>
          </a:xfrm>
          <a:prstGeom prst="rect">
            <a:avLst/>
          </a:prstGeom>
        </p:spPr>
      </p:pic>
      <p:sp>
        <p:nvSpPr>
          <p:cNvPr id="11" name="Title 1">
            <a:extLst>
              <a:ext uri="{FF2B5EF4-FFF2-40B4-BE49-F238E27FC236}">
                <a16:creationId xmlns:a16="http://schemas.microsoft.com/office/drawing/2014/main" id="{527E2E14-1C92-DA42-02EA-E0B005E2F3A0}"/>
              </a:ext>
            </a:extLst>
          </p:cNvPr>
          <p:cNvSpPr>
            <a:spLocks noGrp="1"/>
          </p:cNvSpPr>
          <p:nvPr>
            <p:ph type="title"/>
          </p:nvPr>
        </p:nvSpPr>
        <p:spPr>
          <a:xfrm>
            <a:off x="457200" y="804333"/>
            <a:ext cx="8229600" cy="1022524"/>
          </a:xfrm>
        </p:spPr>
        <p:txBody>
          <a:bodyPr/>
          <a:lstStyle/>
          <a:p>
            <a:r>
              <a:rPr lang="en-US" dirty="0"/>
              <a:t>High-Level Material Overview</a:t>
            </a:r>
          </a:p>
        </p:txBody>
      </p:sp>
    </p:spTree>
    <p:extLst>
      <p:ext uri="{BB962C8B-B14F-4D97-AF65-F5344CB8AC3E}">
        <p14:creationId xmlns:p14="http://schemas.microsoft.com/office/powerpoint/2010/main" val="3910539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CA3912-0036-7E8F-8B7A-AB9BF3013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894" y="1633473"/>
            <a:ext cx="4706471" cy="2218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a16="http://schemas.microsoft.com/office/drawing/2014/main" id="{89FCDCC8-5803-931F-F220-EAFB69FA31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653" y="3820571"/>
            <a:ext cx="7000875" cy="2378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itle 1">
            <a:extLst>
              <a:ext uri="{FF2B5EF4-FFF2-40B4-BE49-F238E27FC236}">
                <a16:creationId xmlns:a16="http://schemas.microsoft.com/office/drawing/2014/main" id="{6A7E897D-95A6-42A4-8929-7DEE409590E2}"/>
              </a:ext>
            </a:extLst>
          </p:cNvPr>
          <p:cNvSpPr>
            <a:spLocks noGrp="1"/>
          </p:cNvSpPr>
          <p:nvPr>
            <p:ph type="title"/>
          </p:nvPr>
        </p:nvSpPr>
        <p:spPr>
          <a:xfrm>
            <a:off x="457200" y="804333"/>
            <a:ext cx="8229600" cy="1022524"/>
          </a:xfrm>
        </p:spPr>
        <p:txBody>
          <a:bodyPr/>
          <a:lstStyle/>
          <a:p>
            <a:r>
              <a:rPr lang="en-US" dirty="0"/>
              <a:t>High-Level System Overview</a:t>
            </a:r>
          </a:p>
        </p:txBody>
      </p:sp>
    </p:spTree>
    <p:extLst>
      <p:ext uri="{BB962C8B-B14F-4D97-AF65-F5344CB8AC3E}">
        <p14:creationId xmlns:p14="http://schemas.microsoft.com/office/powerpoint/2010/main" val="2525417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High-Level Engineering</a:t>
            </a:r>
          </a:p>
        </p:txBody>
      </p:sp>
      <p:pic>
        <p:nvPicPr>
          <p:cNvPr id="5" name="Picture 5" descr="Diagram&#10;&#10;Description automatically generated">
            <a:extLst>
              <a:ext uri="{FF2B5EF4-FFF2-40B4-BE49-F238E27FC236}">
                <a16:creationId xmlns:a16="http://schemas.microsoft.com/office/drawing/2014/main" id="{BF7D0EAE-E46D-D5FD-9552-AC15D04A515D}"/>
              </a:ext>
            </a:extLst>
          </p:cNvPr>
          <p:cNvPicPr>
            <a:picLocks noChangeAspect="1"/>
          </p:cNvPicPr>
          <p:nvPr/>
        </p:nvPicPr>
        <p:blipFill>
          <a:blip r:embed="rId2"/>
          <a:stretch>
            <a:fillRect/>
          </a:stretch>
        </p:blipFill>
        <p:spPr>
          <a:xfrm>
            <a:off x="1317220" y="1753635"/>
            <a:ext cx="6509560" cy="4186581"/>
          </a:xfrm>
          <a:prstGeom prst="rect">
            <a:avLst/>
          </a:prstGeom>
        </p:spPr>
      </p:pic>
    </p:spTree>
    <p:extLst>
      <p:ext uri="{BB962C8B-B14F-4D97-AF65-F5344CB8AC3E}">
        <p14:creationId xmlns:p14="http://schemas.microsoft.com/office/powerpoint/2010/main" val="369642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6A7E897D-95A6-42A4-8929-7DEE409590E2}"/>
              </a:ext>
            </a:extLst>
          </p:cNvPr>
          <p:cNvSpPr>
            <a:spLocks noGrp="1"/>
          </p:cNvSpPr>
          <p:nvPr>
            <p:ph type="title"/>
          </p:nvPr>
        </p:nvSpPr>
        <p:spPr>
          <a:xfrm>
            <a:off x="457200" y="804333"/>
            <a:ext cx="8229600" cy="1022524"/>
          </a:xfrm>
        </p:spPr>
        <p:txBody>
          <a:bodyPr/>
          <a:lstStyle/>
          <a:p>
            <a:r>
              <a:rPr lang="en-US" dirty="0"/>
              <a:t>High-Level Material Overview</a:t>
            </a:r>
          </a:p>
        </p:txBody>
      </p:sp>
      <p:pic>
        <p:nvPicPr>
          <p:cNvPr id="2" name="Picture 2">
            <a:extLst>
              <a:ext uri="{FF2B5EF4-FFF2-40B4-BE49-F238E27FC236}">
                <a16:creationId xmlns:a16="http://schemas.microsoft.com/office/drawing/2014/main" id="{0411C56E-069E-D6B5-0546-2687342B9CCF}"/>
              </a:ext>
            </a:extLst>
          </p:cNvPr>
          <p:cNvPicPr>
            <a:picLocks noChangeAspect="1"/>
          </p:cNvPicPr>
          <p:nvPr/>
        </p:nvPicPr>
        <p:blipFill>
          <a:blip r:embed="rId2"/>
          <a:stretch>
            <a:fillRect/>
          </a:stretch>
        </p:blipFill>
        <p:spPr>
          <a:xfrm>
            <a:off x="1039417" y="1562287"/>
            <a:ext cx="7056239" cy="4501382"/>
          </a:xfrm>
          <a:prstGeom prst="rect">
            <a:avLst/>
          </a:prstGeom>
        </p:spPr>
      </p:pic>
    </p:spTree>
    <p:extLst>
      <p:ext uri="{BB962C8B-B14F-4D97-AF65-F5344CB8AC3E}">
        <p14:creationId xmlns:p14="http://schemas.microsoft.com/office/powerpoint/2010/main" val="293844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High-Level Material Overview</a:t>
            </a:r>
          </a:p>
        </p:txBody>
      </p:sp>
      <p:pic>
        <p:nvPicPr>
          <p:cNvPr id="7" name="Picture 7" descr="A picture containing pen&#10;&#10;Description automatically generated">
            <a:extLst>
              <a:ext uri="{FF2B5EF4-FFF2-40B4-BE49-F238E27FC236}">
                <a16:creationId xmlns:a16="http://schemas.microsoft.com/office/drawing/2014/main" id="{AEB4695C-E575-5781-B0A9-0307F2AC72D6}"/>
              </a:ext>
            </a:extLst>
          </p:cNvPr>
          <p:cNvPicPr>
            <a:picLocks noGrp="1" noChangeAspect="1"/>
          </p:cNvPicPr>
          <p:nvPr>
            <p:ph idx="1"/>
          </p:nvPr>
        </p:nvPicPr>
        <p:blipFill>
          <a:blip r:embed="rId2"/>
          <a:stretch>
            <a:fillRect/>
          </a:stretch>
        </p:blipFill>
        <p:spPr>
          <a:xfrm>
            <a:off x="2228850" y="1816620"/>
            <a:ext cx="4686300" cy="1533525"/>
          </a:xfrm>
        </p:spPr>
      </p:pic>
      <p:pic>
        <p:nvPicPr>
          <p:cNvPr id="8" name="Picture 8" descr="Timeline&#10;&#10;Description automatically generated">
            <a:extLst>
              <a:ext uri="{FF2B5EF4-FFF2-40B4-BE49-F238E27FC236}">
                <a16:creationId xmlns:a16="http://schemas.microsoft.com/office/drawing/2014/main" id="{B69BEEDC-3AE6-664E-2275-81A00DF55FC5}"/>
              </a:ext>
            </a:extLst>
          </p:cNvPr>
          <p:cNvPicPr>
            <a:picLocks noChangeAspect="1"/>
          </p:cNvPicPr>
          <p:nvPr/>
        </p:nvPicPr>
        <p:blipFill>
          <a:blip r:embed="rId3"/>
          <a:stretch>
            <a:fillRect/>
          </a:stretch>
        </p:blipFill>
        <p:spPr>
          <a:xfrm>
            <a:off x="1242446" y="3417671"/>
            <a:ext cx="3057525" cy="2476500"/>
          </a:xfrm>
          <a:prstGeom prst="rect">
            <a:avLst/>
          </a:prstGeom>
        </p:spPr>
      </p:pic>
      <p:pic>
        <p:nvPicPr>
          <p:cNvPr id="9" name="Picture 9" descr="A picture containing diagram&#10;&#10;Description automatically generated">
            <a:extLst>
              <a:ext uri="{FF2B5EF4-FFF2-40B4-BE49-F238E27FC236}">
                <a16:creationId xmlns:a16="http://schemas.microsoft.com/office/drawing/2014/main" id="{B4C81BE5-BDEC-29B9-D136-34C1EDE2B09B}"/>
              </a:ext>
            </a:extLst>
          </p:cNvPr>
          <p:cNvPicPr>
            <a:picLocks noChangeAspect="1"/>
          </p:cNvPicPr>
          <p:nvPr/>
        </p:nvPicPr>
        <p:blipFill>
          <a:blip r:embed="rId4"/>
          <a:stretch>
            <a:fillRect/>
          </a:stretch>
        </p:blipFill>
        <p:spPr>
          <a:xfrm>
            <a:off x="4698510" y="3389347"/>
            <a:ext cx="3086100" cy="2476500"/>
          </a:xfrm>
          <a:prstGeom prst="rect">
            <a:avLst/>
          </a:prstGeom>
        </p:spPr>
      </p:pic>
    </p:spTree>
    <p:extLst>
      <p:ext uri="{BB962C8B-B14F-4D97-AF65-F5344CB8AC3E}">
        <p14:creationId xmlns:p14="http://schemas.microsoft.com/office/powerpoint/2010/main" val="1030864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High-Level Material Overview</a:t>
            </a:r>
          </a:p>
        </p:txBody>
      </p:sp>
      <p:pic>
        <p:nvPicPr>
          <p:cNvPr id="5" name="Picture 5" descr="Graphical user interface, text&#10;&#10;Description automatically generated">
            <a:extLst>
              <a:ext uri="{FF2B5EF4-FFF2-40B4-BE49-F238E27FC236}">
                <a16:creationId xmlns:a16="http://schemas.microsoft.com/office/drawing/2014/main" id="{00530128-367C-023C-D46D-DD2505947522}"/>
              </a:ext>
            </a:extLst>
          </p:cNvPr>
          <p:cNvPicPr>
            <a:picLocks noChangeAspect="1"/>
          </p:cNvPicPr>
          <p:nvPr/>
        </p:nvPicPr>
        <p:blipFill>
          <a:blip r:embed="rId2"/>
          <a:stretch>
            <a:fillRect/>
          </a:stretch>
        </p:blipFill>
        <p:spPr>
          <a:xfrm>
            <a:off x="4724946" y="1713870"/>
            <a:ext cx="3568561" cy="4108213"/>
          </a:xfrm>
          <a:prstGeom prst="rect">
            <a:avLst/>
          </a:prstGeom>
        </p:spPr>
      </p:pic>
      <p:pic>
        <p:nvPicPr>
          <p:cNvPr id="6" name="Picture 9" descr="Text&#10;&#10;Description automatically generated">
            <a:extLst>
              <a:ext uri="{FF2B5EF4-FFF2-40B4-BE49-F238E27FC236}">
                <a16:creationId xmlns:a16="http://schemas.microsoft.com/office/drawing/2014/main" id="{E9685F09-FA53-AF0D-D85D-823FE50D3B72}"/>
              </a:ext>
            </a:extLst>
          </p:cNvPr>
          <p:cNvPicPr>
            <a:picLocks noChangeAspect="1"/>
          </p:cNvPicPr>
          <p:nvPr/>
        </p:nvPicPr>
        <p:blipFill>
          <a:blip r:embed="rId3"/>
          <a:stretch>
            <a:fillRect/>
          </a:stretch>
        </p:blipFill>
        <p:spPr>
          <a:xfrm>
            <a:off x="748992" y="1715758"/>
            <a:ext cx="3786545" cy="4108214"/>
          </a:xfrm>
          <a:prstGeom prst="rect">
            <a:avLst/>
          </a:prstGeom>
        </p:spPr>
      </p:pic>
    </p:spTree>
    <p:extLst>
      <p:ext uri="{BB962C8B-B14F-4D97-AF65-F5344CB8AC3E}">
        <p14:creationId xmlns:p14="http://schemas.microsoft.com/office/powerpoint/2010/main" val="3926112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High-Level Engineering</a:t>
            </a:r>
          </a:p>
        </p:txBody>
      </p:sp>
      <p:pic>
        <p:nvPicPr>
          <p:cNvPr id="7" name="Picture 7" descr="Map&#10;&#10;Description automatically generated">
            <a:extLst>
              <a:ext uri="{FF2B5EF4-FFF2-40B4-BE49-F238E27FC236}">
                <a16:creationId xmlns:a16="http://schemas.microsoft.com/office/drawing/2014/main" id="{496648DF-6286-5B12-37D9-75F407BE38AC}"/>
              </a:ext>
            </a:extLst>
          </p:cNvPr>
          <p:cNvPicPr>
            <a:picLocks noGrp="1" noChangeAspect="1"/>
          </p:cNvPicPr>
          <p:nvPr>
            <p:ph idx="1"/>
          </p:nvPr>
        </p:nvPicPr>
        <p:blipFill>
          <a:blip r:embed="rId2"/>
          <a:stretch>
            <a:fillRect/>
          </a:stretch>
        </p:blipFill>
        <p:spPr>
          <a:xfrm>
            <a:off x="1117620" y="1587540"/>
            <a:ext cx="6908759" cy="4399871"/>
          </a:xfrm>
        </p:spPr>
      </p:pic>
    </p:spTree>
    <p:extLst>
      <p:ext uri="{BB962C8B-B14F-4D97-AF65-F5344CB8AC3E}">
        <p14:creationId xmlns:p14="http://schemas.microsoft.com/office/powerpoint/2010/main" val="3312211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High-Level Engineering</a:t>
            </a:r>
          </a:p>
        </p:txBody>
      </p:sp>
      <p:pic>
        <p:nvPicPr>
          <p:cNvPr id="5" name="Picture 5" descr="A picture containing chart&#10;&#10;Description automatically generated">
            <a:extLst>
              <a:ext uri="{FF2B5EF4-FFF2-40B4-BE49-F238E27FC236}">
                <a16:creationId xmlns:a16="http://schemas.microsoft.com/office/drawing/2014/main" id="{44DEE359-BF78-9FC5-B649-20AE4FB6BE05}"/>
              </a:ext>
            </a:extLst>
          </p:cNvPr>
          <p:cNvPicPr>
            <a:picLocks noGrp="1" noChangeAspect="1"/>
          </p:cNvPicPr>
          <p:nvPr>
            <p:ph idx="1"/>
          </p:nvPr>
        </p:nvPicPr>
        <p:blipFill>
          <a:blip r:embed="rId2"/>
          <a:stretch>
            <a:fillRect/>
          </a:stretch>
        </p:blipFill>
        <p:spPr>
          <a:xfrm>
            <a:off x="1339273" y="1636595"/>
            <a:ext cx="6465453" cy="4360627"/>
          </a:xfrm>
        </p:spPr>
      </p:pic>
      <p:sp>
        <p:nvSpPr>
          <p:cNvPr id="6" name="Rectangle 5">
            <a:extLst>
              <a:ext uri="{FF2B5EF4-FFF2-40B4-BE49-F238E27FC236}">
                <a16:creationId xmlns:a16="http://schemas.microsoft.com/office/drawing/2014/main" id="{5042F9AC-EBA0-EDE3-1E45-FB51815E383A}"/>
              </a:ext>
            </a:extLst>
          </p:cNvPr>
          <p:cNvSpPr/>
          <p:nvPr/>
        </p:nvSpPr>
        <p:spPr>
          <a:xfrm>
            <a:off x="6518534" y="1666915"/>
            <a:ext cx="1689480" cy="36497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6554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Matrix Design group /</a:t>
            </a:r>
            <a:br>
              <a:rPr lang="en-US" dirty="0"/>
            </a:br>
            <a:r>
              <a:rPr lang="en-US" dirty="0"/>
              <a:t>Millennium communications</a:t>
            </a:r>
          </a:p>
        </p:txBody>
      </p:sp>
    </p:spTree>
    <p:extLst>
      <p:ext uri="{BB962C8B-B14F-4D97-AF65-F5344CB8AC3E}">
        <p14:creationId xmlns:p14="http://schemas.microsoft.com/office/powerpoint/2010/main" val="2358522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Estimations</a:t>
            </a:r>
          </a:p>
        </p:txBody>
      </p:sp>
      <p:pic>
        <p:nvPicPr>
          <p:cNvPr id="6" name="Picture 6" descr="Table&#10;&#10;Description automatically generated">
            <a:extLst>
              <a:ext uri="{FF2B5EF4-FFF2-40B4-BE49-F238E27FC236}">
                <a16:creationId xmlns:a16="http://schemas.microsoft.com/office/drawing/2014/main" id="{27744C7E-1DAE-4BAA-4365-C6C87A42BEC1}"/>
              </a:ext>
            </a:extLst>
          </p:cNvPr>
          <p:cNvPicPr>
            <a:picLocks noChangeAspect="1"/>
          </p:cNvPicPr>
          <p:nvPr/>
        </p:nvPicPr>
        <p:blipFill rotWithShape="1">
          <a:blip r:embed="rId2"/>
          <a:srcRect r="24974"/>
          <a:stretch/>
        </p:blipFill>
        <p:spPr>
          <a:xfrm>
            <a:off x="732089" y="1831105"/>
            <a:ext cx="7677018" cy="3716472"/>
          </a:xfrm>
          <a:prstGeom prst="rect">
            <a:avLst/>
          </a:prstGeom>
        </p:spPr>
      </p:pic>
    </p:spTree>
    <p:extLst>
      <p:ext uri="{BB962C8B-B14F-4D97-AF65-F5344CB8AC3E}">
        <p14:creationId xmlns:p14="http://schemas.microsoft.com/office/powerpoint/2010/main" val="2549066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Questions / thank you!</a:t>
            </a:r>
          </a:p>
        </p:txBody>
      </p:sp>
    </p:spTree>
    <p:extLst>
      <p:ext uri="{BB962C8B-B14F-4D97-AF65-F5344CB8AC3E}">
        <p14:creationId xmlns:p14="http://schemas.microsoft.com/office/powerpoint/2010/main" val="59577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and Millennium</a:t>
            </a:r>
          </a:p>
        </p:txBody>
      </p:sp>
      <p:pic>
        <p:nvPicPr>
          <p:cNvPr id="6" name="Picture 6">
            <a:extLst>
              <a:ext uri="{FF2B5EF4-FFF2-40B4-BE49-F238E27FC236}">
                <a16:creationId xmlns:a16="http://schemas.microsoft.com/office/drawing/2014/main" id="{697107E1-2BC4-234F-C626-755A213C7390}"/>
              </a:ext>
            </a:extLst>
          </p:cNvPr>
          <p:cNvPicPr>
            <a:picLocks noGrp="1" noChangeAspect="1"/>
          </p:cNvPicPr>
          <p:nvPr>
            <p:ph idx="1"/>
          </p:nvPr>
        </p:nvPicPr>
        <p:blipFill>
          <a:blip r:embed="rId2"/>
          <a:stretch>
            <a:fillRect/>
          </a:stretch>
        </p:blipFill>
        <p:spPr>
          <a:xfrm>
            <a:off x="956247" y="1795107"/>
            <a:ext cx="7231505" cy="3987803"/>
          </a:xfrm>
        </p:spPr>
      </p:pic>
    </p:spTree>
    <p:extLst>
      <p:ext uri="{BB962C8B-B14F-4D97-AF65-F5344CB8AC3E}">
        <p14:creationId xmlns:p14="http://schemas.microsoft.com/office/powerpoint/2010/main" val="2541585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Matrix Serves</a:t>
            </a:r>
          </a:p>
        </p:txBody>
      </p:sp>
      <p:pic>
        <p:nvPicPr>
          <p:cNvPr id="7" name="Picture 6" descr="A picture containing text, tableware, dishware, plate&#10;&#10;Description automatically generated">
            <a:extLst>
              <a:ext uri="{FF2B5EF4-FFF2-40B4-BE49-F238E27FC236}">
                <a16:creationId xmlns:a16="http://schemas.microsoft.com/office/drawing/2014/main" id="{12906709-453B-FC90-7A6F-157FC7A7DF1A}"/>
              </a:ext>
            </a:extLst>
          </p:cNvPr>
          <p:cNvPicPr>
            <a:picLocks noChangeAspect="1"/>
          </p:cNvPicPr>
          <p:nvPr/>
        </p:nvPicPr>
        <p:blipFill>
          <a:blip r:embed="rId2"/>
          <a:stretch>
            <a:fillRect/>
          </a:stretch>
        </p:blipFill>
        <p:spPr>
          <a:xfrm>
            <a:off x="455198" y="3518465"/>
            <a:ext cx="1554124" cy="630592"/>
          </a:xfrm>
          <a:prstGeom prst="rect">
            <a:avLst/>
          </a:prstGeom>
        </p:spPr>
      </p:pic>
      <p:pic>
        <p:nvPicPr>
          <p:cNvPr id="8" name="Picture 7">
            <a:extLst>
              <a:ext uri="{FF2B5EF4-FFF2-40B4-BE49-F238E27FC236}">
                <a16:creationId xmlns:a16="http://schemas.microsoft.com/office/drawing/2014/main" id="{38A4B8B0-81A1-427F-18ED-4549DB23AE04}"/>
              </a:ext>
            </a:extLst>
          </p:cNvPr>
          <p:cNvPicPr>
            <a:picLocks noChangeAspect="1"/>
          </p:cNvPicPr>
          <p:nvPr/>
        </p:nvPicPr>
        <p:blipFill>
          <a:blip r:embed="rId3"/>
          <a:stretch>
            <a:fillRect/>
          </a:stretch>
        </p:blipFill>
        <p:spPr>
          <a:xfrm>
            <a:off x="407407" y="2250077"/>
            <a:ext cx="2832473" cy="581922"/>
          </a:xfrm>
          <a:prstGeom prst="rect">
            <a:avLst/>
          </a:prstGeom>
        </p:spPr>
      </p:pic>
      <p:pic>
        <p:nvPicPr>
          <p:cNvPr id="9" name="Picture 8">
            <a:extLst>
              <a:ext uri="{FF2B5EF4-FFF2-40B4-BE49-F238E27FC236}">
                <a16:creationId xmlns:a16="http://schemas.microsoft.com/office/drawing/2014/main" id="{4F3FCC7B-1D6A-820E-6A8C-E79C473DB7B1}"/>
              </a:ext>
            </a:extLst>
          </p:cNvPr>
          <p:cNvPicPr>
            <a:picLocks noChangeAspect="1"/>
          </p:cNvPicPr>
          <p:nvPr/>
        </p:nvPicPr>
        <p:blipFill>
          <a:blip r:embed="rId4"/>
          <a:stretch>
            <a:fillRect/>
          </a:stretch>
        </p:blipFill>
        <p:spPr>
          <a:xfrm>
            <a:off x="409134" y="2998392"/>
            <a:ext cx="2914268" cy="428387"/>
          </a:xfrm>
          <a:prstGeom prst="rect">
            <a:avLst/>
          </a:prstGeom>
        </p:spPr>
      </p:pic>
      <p:pic>
        <p:nvPicPr>
          <p:cNvPr id="10" name="Graphic 11">
            <a:extLst>
              <a:ext uri="{FF2B5EF4-FFF2-40B4-BE49-F238E27FC236}">
                <a16:creationId xmlns:a16="http://schemas.microsoft.com/office/drawing/2014/main" id="{16AA9595-1619-3B5C-3519-5D638421BE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3400" y="1800365"/>
            <a:ext cx="1524000" cy="209550"/>
          </a:xfrm>
          <a:prstGeom prst="rect">
            <a:avLst/>
          </a:prstGeom>
        </p:spPr>
      </p:pic>
      <p:pic>
        <p:nvPicPr>
          <p:cNvPr id="11" name="Picture 10">
            <a:extLst>
              <a:ext uri="{FF2B5EF4-FFF2-40B4-BE49-F238E27FC236}">
                <a16:creationId xmlns:a16="http://schemas.microsoft.com/office/drawing/2014/main" id="{DBF4B5B7-F741-A8EB-0816-E1B0ABD5B7CE}"/>
              </a:ext>
            </a:extLst>
          </p:cNvPr>
          <p:cNvPicPr>
            <a:picLocks noChangeAspect="1"/>
          </p:cNvPicPr>
          <p:nvPr/>
        </p:nvPicPr>
        <p:blipFill>
          <a:blip r:embed="rId7"/>
          <a:stretch>
            <a:fillRect/>
          </a:stretch>
        </p:blipFill>
        <p:spPr>
          <a:xfrm>
            <a:off x="2245520" y="3519188"/>
            <a:ext cx="2540790" cy="564951"/>
          </a:xfrm>
          <a:prstGeom prst="rect">
            <a:avLst/>
          </a:prstGeom>
        </p:spPr>
      </p:pic>
      <p:pic>
        <p:nvPicPr>
          <p:cNvPr id="12" name="Graphic 13">
            <a:extLst>
              <a:ext uri="{FF2B5EF4-FFF2-40B4-BE49-F238E27FC236}">
                <a16:creationId xmlns:a16="http://schemas.microsoft.com/office/drawing/2014/main" id="{4E784B7D-C2F2-7393-79A5-481E5BA7B8D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20080" y="3269554"/>
            <a:ext cx="1105564" cy="365356"/>
          </a:xfrm>
          <a:prstGeom prst="rect">
            <a:avLst/>
          </a:prstGeom>
        </p:spPr>
      </p:pic>
      <p:pic>
        <p:nvPicPr>
          <p:cNvPr id="15" name="Picture 14" descr="Logo&#10;&#10;Description automatically generated">
            <a:extLst>
              <a:ext uri="{FF2B5EF4-FFF2-40B4-BE49-F238E27FC236}">
                <a16:creationId xmlns:a16="http://schemas.microsoft.com/office/drawing/2014/main" id="{ED6C7D54-8266-75FA-588B-907F1A399E0C}"/>
              </a:ext>
            </a:extLst>
          </p:cNvPr>
          <p:cNvPicPr>
            <a:picLocks noChangeAspect="1"/>
          </p:cNvPicPr>
          <p:nvPr/>
        </p:nvPicPr>
        <p:blipFill>
          <a:blip r:embed="rId10"/>
          <a:stretch>
            <a:fillRect/>
          </a:stretch>
        </p:blipFill>
        <p:spPr>
          <a:xfrm>
            <a:off x="7473501" y="2615129"/>
            <a:ext cx="1276077" cy="441645"/>
          </a:xfrm>
          <a:prstGeom prst="rect">
            <a:avLst/>
          </a:prstGeom>
        </p:spPr>
      </p:pic>
      <p:pic>
        <p:nvPicPr>
          <p:cNvPr id="16" name="Picture 15" descr="A picture containing clipart, light&#10;&#10;Description automatically generated">
            <a:extLst>
              <a:ext uri="{FF2B5EF4-FFF2-40B4-BE49-F238E27FC236}">
                <a16:creationId xmlns:a16="http://schemas.microsoft.com/office/drawing/2014/main" id="{17D1541D-AE55-F5B8-43D3-DFAF3E92BBFD}"/>
              </a:ext>
            </a:extLst>
          </p:cNvPr>
          <p:cNvPicPr>
            <a:picLocks noChangeAspect="1"/>
          </p:cNvPicPr>
          <p:nvPr/>
        </p:nvPicPr>
        <p:blipFill>
          <a:blip r:embed="rId11"/>
          <a:stretch>
            <a:fillRect/>
          </a:stretch>
        </p:blipFill>
        <p:spPr>
          <a:xfrm>
            <a:off x="3535239" y="2529449"/>
            <a:ext cx="1665925" cy="685800"/>
          </a:xfrm>
          <a:prstGeom prst="rect">
            <a:avLst/>
          </a:prstGeom>
        </p:spPr>
      </p:pic>
      <p:pic>
        <p:nvPicPr>
          <p:cNvPr id="17" name="Picture 16">
            <a:extLst>
              <a:ext uri="{FF2B5EF4-FFF2-40B4-BE49-F238E27FC236}">
                <a16:creationId xmlns:a16="http://schemas.microsoft.com/office/drawing/2014/main" id="{54E06450-2582-F6DC-4080-DB30BFAC74CA}"/>
              </a:ext>
            </a:extLst>
          </p:cNvPr>
          <p:cNvPicPr>
            <a:picLocks noChangeAspect="1"/>
          </p:cNvPicPr>
          <p:nvPr/>
        </p:nvPicPr>
        <p:blipFill>
          <a:blip r:embed="rId12"/>
          <a:stretch>
            <a:fillRect/>
          </a:stretch>
        </p:blipFill>
        <p:spPr>
          <a:xfrm>
            <a:off x="2243065" y="1707983"/>
            <a:ext cx="1464210" cy="392568"/>
          </a:xfrm>
          <a:prstGeom prst="rect">
            <a:avLst/>
          </a:prstGeom>
        </p:spPr>
      </p:pic>
      <p:pic>
        <p:nvPicPr>
          <p:cNvPr id="18" name="Picture 17">
            <a:extLst>
              <a:ext uri="{FF2B5EF4-FFF2-40B4-BE49-F238E27FC236}">
                <a16:creationId xmlns:a16="http://schemas.microsoft.com/office/drawing/2014/main" id="{EE12B693-21D0-3C76-4328-0C0974078839}"/>
              </a:ext>
            </a:extLst>
          </p:cNvPr>
          <p:cNvPicPr>
            <a:picLocks noChangeAspect="1"/>
          </p:cNvPicPr>
          <p:nvPr/>
        </p:nvPicPr>
        <p:blipFill>
          <a:blip r:embed="rId13"/>
          <a:stretch>
            <a:fillRect/>
          </a:stretch>
        </p:blipFill>
        <p:spPr>
          <a:xfrm>
            <a:off x="7789827" y="1640713"/>
            <a:ext cx="643519" cy="731830"/>
          </a:xfrm>
          <a:prstGeom prst="rect">
            <a:avLst/>
          </a:prstGeom>
        </p:spPr>
      </p:pic>
      <p:pic>
        <p:nvPicPr>
          <p:cNvPr id="19" name="Picture 18" descr="A picture containing diagram&#10;&#10;Description automatically generated">
            <a:extLst>
              <a:ext uri="{FF2B5EF4-FFF2-40B4-BE49-F238E27FC236}">
                <a16:creationId xmlns:a16="http://schemas.microsoft.com/office/drawing/2014/main" id="{FBB596CA-17F6-E8CB-9994-CB6C198727C5}"/>
              </a:ext>
            </a:extLst>
          </p:cNvPr>
          <p:cNvPicPr>
            <a:picLocks noChangeAspect="1"/>
          </p:cNvPicPr>
          <p:nvPr/>
        </p:nvPicPr>
        <p:blipFill>
          <a:blip r:embed="rId14"/>
          <a:stretch>
            <a:fillRect/>
          </a:stretch>
        </p:blipFill>
        <p:spPr>
          <a:xfrm>
            <a:off x="5876388" y="2491787"/>
            <a:ext cx="1132829" cy="676275"/>
          </a:xfrm>
          <a:prstGeom prst="rect">
            <a:avLst/>
          </a:prstGeom>
        </p:spPr>
      </p:pic>
      <p:pic>
        <p:nvPicPr>
          <p:cNvPr id="20" name="Picture 19">
            <a:extLst>
              <a:ext uri="{FF2B5EF4-FFF2-40B4-BE49-F238E27FC236}">
                <a16:creationId xmlns:a16="http://schemas.microsoft.com/office/drawing/2014/main" id="{C7EE58BA-AE71-80A5-8A4F-3A564848F64F}"/>
              </a:ext>
            </a:extLst>
          </p:cNvPr>
          <p:cNvPicPr>
            <a:picLocks noChangeAspect="1"/>
          </p:cNvPicPr>
          <p:nvPr/>
        </p:nvPicPr>
        <p:blipFill>
          <a:blip r:embed="rId15"/>
          <a:stretch>
            <a:fillRect/>
          </a:stretch>
        </p:blipFill>
        <p:spPr>
          <a:xfrm>
            <a:off x="5878780" y="1710406"/>
            <a:ext cx="1524000" cy="495300"/>
          </a:xfrm>
          <a:prstGeom prst="rect">
            <a:avLst/>
          </a:prstGeom>
        </p:spPr>
      </p:pic>
      <p:pic>
        <p:nvPicPr>
          <p:cNvPr id="21" name="Picture 20">
            <a:extLst>
              <a:ext uri="{FF2B5EF4-FFF2-40B4-BE49-F238E27FC236}">
                <a16:creationId xmlns:a16="http://schemas.microsoft.com/office/drawing/2014/main" id="{6DEC05F4-ADD7-6303-040A-5081D797CDA4}"/>
              </a:ext>
            </a:extLst>
          </p:cNvPr>
          <p:cNvPicPr>
            <a:picLocks noChangeAspect="1"/>
          </p:cNvPicPr>
          <p:nvPr/>
        </p:nvPicPr>
        <p:blipFill>
          <a:blip r:embed="rId16"/>
          <a:stretch>
            <a:fillRect/>
          </a:stretch>
        </p:blipFill>
        <p:spPr>
          <a:xfrm>
            <a:off x="3892065" y="1652782"/>
            <a:ext cx="1506218" cy="540435"/>
          </a:xfrm>
          <a:prstGeom prst="rect">
            <a:avLst/>
          </a:prstGeom>
        </p:spPr>
      </p:pic>
      <p:pic>
        <p:nvPicPr>
          <p:cNvPr id="22" name="Picture 21" descr="Home » NJFX">
            <a:extLst>
              <a:ext uri="{FF2B5EF4-FFF2-40B4-BE49-F238E27FC236}">
                <a16:creationId xmlns:a16="http://schemas.microsoft.com/office/drawing/2014/main" id="{A6591715-F57C-0B2C-719A-3CA08FC1603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496175" y="3371378"/>
            <a:ext cx="1219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1B95310-ED3D-8F74-C881-E466028FC62D}"/>
              </a:ext>
            </a:extLst>
          </p:cNvPr>
          <p:cNvPicPr>
            <a:picLocks noChangeAspect="1"/>
          </p:cNvPicPr>
          <p:nvPr/>
        </p:nvPicPr>
        <p:blipFill>
          <a:blip r:embed="rId18"/>
          <a:stretch>
            <a:fillRect/>
          </a:stretch>
        </p:blipFill>
        <p:spPr>
          <a:xfrm>
            <a:off x="5039248" y="3558977"/>
            <a:ext cx="2203989" cy="646331"/>
          </a:xfrm>
          <a:prstGeom prst="rect">
            <a:avLst/>
          </a:prstGeom>
        </p:spPr>
      </p:pic>
      <p:pic>
        <p:nvPicPr>
          <p:cNvPr id="1026" name="Picture 2" descr="Map of Petersham, MA, Massachusetts">
            <a:extLst>
              <a:ext uri="{FF2B5EF4-FFF2-40B4-BE49-F238E27FC236}">
                <a16:creationId xmlns:a16="http://schemas.microsoft.com/office/drawing/2014/main" id="{7E320DDF-DE86-B8BA-0BB4-03D619F3021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1495" y="4266602"/>
            <a:ext cx="1966681" cy="11991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352874F-2EEC-7F3D-832E-DA61D1F197BC}"/>
              </a:ext>
            </a:extLst>
          </p:cNvPr>
          <p:cNvPicPr>
            <a:picLocks noChangeAspect="1"/>
          </p:cNvPicPr>
          <p:nvPr/>
        </p:nvPicPr>
        <p:blipFill>
          <a:blip r:embed="rId20"/>
          <a:stretch>
            <a:fillRect/>
          </a:stretch>
        </p:blipFill>
        <p:spPr>
          <a:xfrm>
            <a:off x="2584120" y="4581726"/>
            <a:ext cx="2202190" cy="601932"/>
          </a:xfrm>
          <a:prstGeom prst="rect">
            <a:avLst/>
          </a:prstGeom>
        </p:spPr>
      </p:pic>
      <p:pic>
        <p:nvPicPr>
          <p:cNvPr id="6" name="Picture 5">
            <a:extLst>
              <a:ext uri="{FF2B5EF4-FFF2-40B4-BE49-F238E27FC236}">
                <a16:creationId xmlns:a16="http://schemas.microsoft.com/office/drawing/2014/main" id="{6894D155-9D31-4EF8-6F43-267F527E86A4}"/>
              </a:ext>
            </a:extLst>
          </p:cNvPr>
          <p:cNvPicPr>
            <a:picLocks noChangeAspect="1"/>
          </p:cNvPicPr>
          <p:nvPr/>
        </p:nvPicPr>
        <p:blipFill>
          <a:blip r:embed="rId21"/>
          <a:stretch>
            <a:fillRect/>
          </a:stretch>
        </p:blipFill>
        <p:spPr>
          <a:xfrm>
            <a:off x="5161367" y="4607065"/>
            <a:ext cx="1847850" cy="561975"/>
          </a:xfrm>
          <a:prstGeom prst="rect">
            <a:avLst/>
          </a:prstGeom>
        </p:spPr>
      </p:pic>
      <p:pic>
        <p:nvPicPr>
          <p:cNvPr id="14" name="Picture 13">
            <a:extLst>
              <a:ext uri="{FF2B5EF4-FFF2-40B4-BE49-F238E27FC236}">
                <a16:creationId xmlns:a16="http://schemas.microsoft.com/office/drawing/2014/main" id="{2D20F11F-E216-3EEB-3E06-91949831DB75}"/>
              </a:ext>
            </a:extLst>
          </p:cNvPr>
          <p:cNvPicPr>
            <a:picLocks noChangeAspect="1"/>
          </p:cNvPicPr>
          <p:nvPr/>
        </p:nvPicPr>
        <p:blipFill>
          <a:blip r:embed="rId22"/>
          <a:stretch>
            <a:fillRect/>
          </a:stretch>
        </p:blipFill>
        <p:spPr>
          <a:xfrm>
            <a:off x="7607995" y="4547996"/>
            <a:ext cx="995559" cy="1199196"/>
          </a:xfrm>
          <a:prstGeom prst="rect">
            <a:avLst/>
          </a:prstGeom>
        </p:spPr>
      </p:pic>
      <p:pic>
        <p:nvPicPr>
          <p:cNvPr id="1028" name="Picture 4" descr="Newark (New Jersey), seal - vector image">
            <a:extLst>
              <a:ext uri="{FF2B5EF4-FFF2-40B4-BE49-F238E27FC236}">
                <a16:creationId xmlns:a16="http://schemas.microsoft.com/office/drawing/2014/main" id="{8579BC8C-711E-D56E-8314-57C061BD889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544594" y="5209060"/>
            <a:ext cx="1100580" cy="110058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1CEA641D-53B5-AC4D-E8D1-68636DA5A7ED}"/>
              </a:ext>
            </a:extLst>
          </p:cNvPr>
          <p:cNvPicPr>
            <a:picLocks noChangeAspect="1"/>
          </p:cNvPicPr>
          <p:nvPr/>
        </p:nvPicPr>
        <p:blipFill rotWithShape="1">
          <a:blip r:embed="rId24"/>
          <a:srcRect t="19937" b="32262"/>
          <a:stretch/>
        </p:blipFill>
        <p:spPr>
          <a:xfrm>
            <a:off x="316173" y="5467913"/>
            <a:ext cx="2847975" cy="764900"/>
          </a:xfrm>
          <a:prstGeom prst="rect">
            <a:avLst/>
          </a:prstGeom>
        </p:spPr>
      </p:pic>
      <p:pic>
        <p:nvPicPr>
          <p:cNvPr id="26" name="Picture 25" descr="A picture containing font, graphics, logo, graphic design&#10;&#10;Description automatically generated">
            <a:extLst>
              <a:ext uri="{FF2B5EF4-FFF2-40B4-BE49-F238E27FC236}">
                <a16:creationId xmlns:a16="http://schemas.microsoft.com/office/drawing/2014/main" id="{9A90D4AC-D308-7973-4F16-C95035A8FD9A}"/>
              </a:ext>
            </a:extLst>
          </p:cNvPr>
          <p:cNvPicPr>
            <a:picLocks noChangeAspect="1"/>
          </p:cNvPicPr>
          <p:nvPr/>
        </p:nvPicPr>
        <p:blipFill rotWithShape="1">
          <a:blip r:embed="rId25"/>
          <a:srcRect t="11519" b="15376"/>
          <a:stretch/>
        </p:blipFill>
        <p:spPr>
          <a:xfrm>
            <a:off x="5100307" y="5313776"/>
            <a:ext cx="1969969" cy="757749"/>
          </a:xfrm>
          <a:prstGeom prst="rect">
            <a:avLst/>
          </a:prstGeom>
        </p:spPr>
      </p:pic>
    </p:spTree>
    <p:extLst>
      <p:ext uri="{BB962C8B-B14F-4D97-AF65-F5344CB8AC3E}">
        <p14:creationId xmlns:p14="http://schemas.microsoft.com/office/powerpoint/2010/main" val="1832275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09419"/>
            <a:ext cx="8424250" cy="3987803"/>
          </a:xfrm>
        </p:spPr>
        <p:txBody>
          <a:bodyPr vert="horz" lIns="91440" tIns="45720" rIns="91440" bIns="45720" rtlCol="0" anchor="t">
            <a:normAutofit/>
          </a:bodyPr>
          <a:lstStyle/>
          <a:p>
            <a:pPr algn="just"/>
            <a:r>
              <a:rPr lang="en-US" dirty="0"/>
              <a:t>Paxton Municipal Light Department hired Matrix to conduct a broadband feasibility study to help determine if a broadband solution is cost-effective and would add value to the residents of Paxton</a:t>
            </a:r>
          </a:p>
          <a:p>
            <a:pPr algn="just"/>
            <a:r>
              <a:rPr lang="en-US" dirty="0"/>
              <a:t>Today we will review key takeaways from that study and answer questions</a:t>
            </a:r>
            <a:endParaRPr lang="en-US" dirty="0">
              <a:cs typeface="Calibri"/>
            </a:endParaRPr>
          </a:p>
        </p:txBody>
      </p:sp>
      <p:sp>
        <p:nvSpPr>
          <p:cNvPr id="2" name="Title 1"/>
          <p:cNvSpPr>
            <a:spLocks noGrp="1"/>
          </p:cNvSpPr>
          <p:nvPr>
            <p:ph type="title"/>
          </p:nvPr>
        </p:nvSpPr>
        <p:spPr/>
        <p:txBody>
          <a:bodyPr/>
          <a:lstStyle/>
          <a:p>
            <a:r>
              <a:rPr lang="en-US" dirty="0"/>
              <a:t>Why We Are Here</a:t>
            </a:r>
          </a:p>
        </p:txBody>
      </p:sp>
    </p:spTree>
    <p:extLst>
      <p:ext uri="{BB962C8B-B14F-4D97-AF65-F5344CB8AC3E}">
        <p14:creationId xmlns:p14="http://schemas.microsoft.com/office/powerpoint/2010/main" val="2640689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rmAutofit lnSpcReduction="10000"/>
          </a:bodyPr>
          <a:lstStyle/>
          <a:p>
            <a:r>
              <a:rPr lang="en-US" dirty="0"/>
              <a:t>Engineering, pole survey, fiber design, etc.</a:t>
            </a:r>
          </a:p>
          <a:p>
            <a:r>
              <a:rPr lang="en-US" dirty="0"/>
              <a:t>Utility Company Right of Way – Make-ready Process</a:t>
            </a:r>
          </a:p>
          <a:p>
            <a:r>
              <a:rPr lang="en-US" dirty="0"/>
              <a:t>Fiber Network Construction</a:t>
            </a:r>
          </a:p>
          <a:p>
            <a:r>
              <a:rPr lang="en-US" dirty="0"/>
              <a:t>Home / Business - Fiber Drop</a:t>
            </a:r>
            <a:endParaRPr lang="en-US" dirty="0">
              <a:cs typeface="Calibri"/>
            </a:endParaRPr>
          </a:p>
          <a:p>
            <a:r>
              <a:rPr lang="en-US" dirty="0"/>
              <a:t>Internet Service / Customer Service</a:t>
            </a:r>
          </a:p>
          <a:p>
            <a:r>
              <a:rPr lang="en-US" dirty="0"/>
              <a:t>Network Maintenance / Operations</a:t>
            </a:r>
            <a:endParaRPr lang="en-US" dirty="0">
              <a:cs typeface="Calibri"/>
            </a:endParaRPr>
          </a:p>
        </p:txBody>
      </p:sp>
      <p:sp>
        <p:nvSpPr>
          <p:cNvPr id="2" name="Title 1"/>
          <p:cNvSpPr>
            <a:spLocks noGrp="1"/>
          </p:cNvSpPr>
          <p:nvPr>
            <p:ph type="title"/>
          </p:nvPr>
        </p:nvSpPr>
        <p:spPr/>
        <p:txBody>
          <a:bodyPr/>
          <a:lstStyle/>
          <a:p>
            <a:r>
              <a:rPr lang="en-US" dirty="0"/>
              <a:t>What Goes Into a Fiber Build?</a:t>
            </a:r>
          </a:p>
        </p:txBody>
      </p:sp>
    </p:spTree>
    <p:extLst>
      <p:ext uri="{BB962C8B-B14F-4D97-AF65-F5344CB8AC3E}">
        <p14:creationId xmlns:p14="http://schemas.microsoft.com/office/powerpoint/2010/main" val="2202756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rmAutofit/>
          </a:bodyPr>
          <a:lstStyle/>
          <a:p>
            <a:r>
              <a:rPr lang="en-US" dirty="0"/>
              <a:t>Approximately 14.74 total square miles</a:t>
            </a:r>
          </a:p>
          <a:p>
            <a:r>
              <a:rPr lang="en-US" dirty="0"/>
              <a:t>Roughly 1,588 homes (United States Census) </a:t>
            </a:r>
          </a:p>
          <a:p>
            <a:r>
              <a:rPr lang="en-US" dirty="0"/>
              <a:t>Roughly 108 homes per square mile </a:t>
            </a:r>
          </a:p>
          <a:p>
            <a:r>
              <a:rPr lang="en-US" dirty="0"/>
              <a:t>Approximately 45 road miles (Paxton Master Plan)</a:t>
            </a:r>
          </a:p>
          <a:p>
            <a:r>
              <a:rPr lang="en-US" dirty="0"/>
              <a:t>Density of about 35 homes per road mile</a:t>
            </a:r>
            <a:endParaRPr lang="en-US" dirty="0">
              <a:cs typeface="Calibri"/>
            </a:endParaRPr>
          </a:p>
          <a:p>
            <a:endParaRPr lang="en-US" dirty="0">
              <a:highlight>
                <a:srgbClr val="FFFF00"/>
              </a:highlight>
            </a:endParaRPr>
          </a:p>
        </p:txBody>
      </p:sp>
      <p:sp>
        <p:nvSpPr>
          <p:cNvPr id="2" name="Title 1"/>
          <p:cNvSpPr>
            <a:spLocks noGrp="1"/>
          </p:cNvSpPr>
          <p:nvPr>
            <p:ph type="title"/>
          </p:nvPr>
        </p:nvSpPr>
        <p:spPr/>
        <p:txBody>
          <a:bodyPr/>
          <a:lstStyle/>
          <a:p>
            <a:r>
              <a:rPr lang="en-US" dirty="0"/>
              <a:t>Paxton, MA</a:t>
            </a:r>
          </a:p>
        </p:txBody>
      </p:sp>
    </p:spTree>
    <p:extLst>
      <p:ext uri="{BB962C8B-B14F-4D97-AF65-F5344CB8AC3E}">
        <p14:creationId xmlns:p14="http://schemas.microsoft.com/office/powerpoint/2010/main" val="740899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sz="2400" dirty="0">
                <a:ea typeface="+mn-lt"/>
                <a:cs typeface="+mn-lt"/>
              </a:rPr>
              <a:t>Mission:  Develop a community wide broadband solution having the capabilities to facilitate the delivery of communications through several technology platforms. The infrastructure would require fiber optic cable as the medium for all signal transport to equipment demarcation points.</a:t>
            </a:r>
            <a:endParaRPr lang="en-US" sz="2400">
              <a:ea typeface="+mn-lt"/>
              <a:cs typeface="+mn-lt"/>
            </a:endParaRPr>
          </a:p>
        </p:txBody>
      </p:sp>
      <p:sp>
        <p:nvSpPr>
          <p:cNvPr id="2" name="Title 1"/>
          <p:cNvSpPr>
            <a:spLocks noGrp="1"/>
          </p:cNvSpPr>
          <p:nvPr>
            <p:ph type="title"/>
          </p:nvPr>
        </p:nvSpPr>
        <p:spPr/>
        <p:txBody>
          <a:bodyPr/>
          <a:lstStyle/>
          <a:p>
            <a:r>
              <a:rPr lang="en-US" dirty="0"/>
              <a:t>Technical Feasibility</a:t>
            </a:r>
          </a:p>
        </p:txBody>
      </p:sp>
      <p:pic>
        <p:nvPicPr>
          <p:cNvPr id="4" name="Picture 4" descr="Table&#10;&#10;Description automatically generated">
            <a:extLst>
              <a:ext uri="{FF2B5EF4-FFF2-40B4-BE49-F238E27FC236}">
                <a16:creationId xmlns:a16="http://schemas.microsoft.com/office/drawing/2014/main" id="{91858B25-8EFD-431A-0581-B8298CC8FEE6}"/>
              </a:ext>
            </a:extLst>
          </p:cNvPr>
          <p:cNvPicPr>
            <a:picLocks noChangeAspect="1"/>
          </p:cNvPicPr>
          <p:nvPr/>
        </p:nvPicPr>
        <p:blipFill>
          <a:blip r:embed="rId2"/>
          <a:stretch>
            <a:fillRect/>
          </a:stretch>
        </p:blipFill>
        <p:spPr>
          <a:xfrm>
            <a:off x="612286" y="4180672"/>
            <a:ext cx="7929499" cy="1598365"/>
          </a:xfrm>
          <a:prstGeom prst="rect">
            <a:avLst/>
          </a:prstGeom>
        </p:spPr>
      </p:pic>
    </p:spTree>
    <p:extLst>
      <p:ext uri="{BB962C8B-B14F-4D97-AF65-F5344CB8AC3E}">
        <p14:creationId xmlns:p14="http://schemas.microsoft.com/office/powerpoint/2010/main" val="2684826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Feasibility</a:t>
            </a:r>
          </a:p>
        </p:txBody>
      </p:sp>
      <p:pic>
        <p:nvPicPr>
          <p:cNvPr id="7" name="Picture 7" descr="Map&#10;&#10;Description automatically generated">
            <a:extLst>
              <a:ext uri="{FF2B5EF4-FFF2-40B4-BE49-F238E27FC236}">
                <a16:creationId xmlns:a16="http://schemas.microsoft.com/office/drawing/2014/main" id="{5B41F818-D682-65B7-0F0F-D9512DD28B23}"/>
              </a:ext>
            </a:extLst>
          </p:cNvPr>
          <p:cNvPicPr>
            <a:picLocks noChangeAspect="1"/>
          </p:cNvPicPr>
          <p:nvPr/>
        </p:nvPicPr>
        <p:blipFill>
          <a:blip r:embed="rId2"/>
          <a:stretch>
            <a:fillRect/>
          </a:stretch>
        </p:blipFill>
        <p:spPr>
          <a:xfrm>
            <a:off x="914400" y="1506426"/>
            <a:ext cx="7325270" cy="4670929"/>
          </a:xfrm>
          <a:prstGeom prst="rect">
            <a:avLst/>
          </a:prstGeom>
        </p:spPr>
      </p:pic>
    </p:spTree>
    <p:extLst>
      <p:ext uri="{BB962C8B-B14F-4D97-AF65-F5344CB8AC3E}">
        <p14:creationId xmlns:p14="http://schemas.microsoft.com/office/powerpoint/2010/main" val="3266730193"/>
      </p:ext>
    </p:extLst>
  </p:cSld>
  <p:clrMapOvr>
    <a:masterClrMapping/>
  </p:clrMapOvr>
</p:sld>
</file>

<file path=ppt/theme/theme1.xml><?xml version="1.0" encoding="utf-8"?>
<a:theme xmlns:a="http://schemas.openxmlformats.org/drawingml/2006/main" name="Office Theme">
  <a:themeElements>
    <a:clrScheme name="Matrix">
      <a:dk1>
        <a:sysClr val="windowText" lastClr="000000"/>
      </a:dk1>
      <a:lt1>
        <a:sysClr val="window" lastClr="FFFFFF"/>
      </a:lt1>
      <a:dk2>
        <a:srgbClr val="000000"/>
      </a:dk2>
      <a:lt2>
        <a:srgbClr val="F8F8F8"/>
      </a:lt2>
      <a:accent1>
        <a:srgbClr val="202480"/>
      </a:accent1>
      <a:accent2>
        <a:srgbClr val="1F4398"/>
      </a:accent2>
      <a:accent3>
        <a:srgbClr val="BFBFBF"/>
      </a:accent3>
      <a:accent4>
        <a:srgbClr val="808080"/>
      </a:accent4>
      <a:accent5>
        <a:srgbClr val="3F3F3F"/>
      </a:accent5>
      <a:accent6>
        <a:srgbClr val="000000"/>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a:bodyPr>
      <a:lstStyle>
        <a:defPPr>
          <a:defRPr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11367</TotalTime>
  <Words>265</Words>
  <Application>Microsoft Office PowerPoint</Application>
  <PresentationFormat>On-screen Show (4:3)</PresentationFormat>
  <Paragraphs>37</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PowerPoint Presentation</vt:lpstr>
      <vt:lpstr>Matrix Design group / Millennium communications</vt:lpstr>
      <vt:lpstr>Matrix and Millennium</vt:lpstr>
      <vt:lpstr>Who Matrix Serves</vt:lpstr>
      <vt:lpstr>Why We Are Here</vt:lpstr>
      <vt:lpstr>What Goes Into a Fiber Build?</vt:lpstr>
      <vt:lpstr>Paxton, MA</vt:lpstr>
      <vt:lpstr>Technical Feasibility</vt:lpstr>
      <vt:lpstr>Technical Feasibility</vt:lpstr>
      <vt:lpstr>High-Level Engineering</vt:lpstr>
      <vt:lpstr>High-Level Material Overview</vt:lpstr>
      <vt:lpstr>High-Level Material Overview</vt:lpstr>
      <vt:lpstr>High-Level System Overview</vt:lpstr>
      <vt:lpstr>High-Level Engineering</vt:lpstr>
      <vt:lpstr>High-Level Material Overview</vt:lpstr>
      <vt:lpstr>High-Level Material Overview</vt:lpstr>
      <vt:lpstr>High-Level Material Overview</vt:lpstr>
      <vt:lpstr>High-Level Engineering</vt:lpstr>
      <vt:lpstr>High-Level Engineering</vt:lpstr>
      <vt:lpstr>Financial Estimations</vt:lpstr>
      <vt:lpstr>Questions / thank you!</vt:lpstr>
    </vt:vector>
  </TitlesOfParts>
  <Company>Millennium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 Ritchie</dc:creator>
  <cp:lastModifiedBy>Tara Rondeau</cp:lastModifiedBy>
  <cp:revision>415</cp:revision>
  <cp:lastPrinted>2012-10-15T20:29:34Z</cp:lastPrinted>
  <dcterms:created xsi:type="dcterms:W3CDTF">2012-10-08T15:05:19Z</dcterms:created>
  <dcterms:modified xsi:type="dcterms:W3CDTF">2023-06-01T20:32:53Z</dcterms:modified>
</cp:coreProperties>
</file>